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7"/>
  </p:notesMasterIdLst>
  <p:sldIdLst>
    <p:sldId id="256" r:id="rId2"/>
    <p:sldId id="294" r:id="rId3"/>
    <p:sldId id="281" r:id="rId4"/>
    <p:sldId id="312" r:id="rId5"/>
    <p:sldId id="265" r:id="rId6"/>
    <p:sldId id="282" r:id="rId7"/>
    <p:sldId id="295" r:id="rId8"/>
    <p:sldId id="296" r:id="rId9"/>
    <p:sldId id="325" r:id="rId10"/>
    <p:sldId id="319" r:id="rId11"/>
    <p:sldId id="278" r:id="rId12"/>
    <p:sldId id="264" r:id="rId13"/>
    <p:sldId id="324" r:id="rId14"/>
    <p:sldId id="279" r:id="rId15"/>
    <p:sldId id="280" r:id="rId16"/>
    <p:sldId id="297" r:id="rId17"/>
    <p:sldId id="326" r:id="rId18"/>
    <p:sldId id="323" r:id="rId19"/>
    <p:sldId id="300" r:id="rId20"/>
    <p:sldId id="306" r:id="rId21"/>
    <p:sldId id="305" r:id="rId22"/>
    <p:sldId id="313" r:id="rId23"/>
    <p:sldId id="315" r:id="rId24"/>
    <p:sldId id="304" r:id="rId25"/>
    <p:sldId id="328" r:id="rId26"/>
    <p:sldId id="327" r:id="rId27"/>
    <p:sldId id="287" r:id="rId28"/>
    <p:sldId id="329" r:id="rId29"/>
    <p:sldId id="330" r:id="rId30"/>
    <p:sldId id="331" r:id="rId31"/>
    <p:sldId id="332" r:id="rId32"/>
    <p:sldId id="334" r:id="rId33"/>
    <p:sldId id="335" r:id="rId34"/>
    <p:sldId id="333"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0C94F9-9E7E-4C39-9C93-A23260094F54}" type="doc">
      <dgm:prSet loTypeId="urn:microsoft.com/office/officeart/2005/8/layout/venn1" loCatId="relationship" qsTypeId="urn:microsoft.com/office/officeart/2005/8/quickstyle/simple1" qsCatId="simple" csTypeId="urn:microsoft.com/office/officeart/2005/8/colors/colorful5" csCatId="colorful" phldr="1"/>
      <dgm:spPr/>
    </dgm:pt>
    <dgm:pt modelId="{F88ACD8F-9D2C-458D-9243-A942CAEEB6BB}">
      <dgm:prSet phldrT="[Text]"/>
      <dgm:spPr/>
      <dgm:t>
        <a:bodyPr/>
        <a:lstStyle/>
        <a:p>
          <a:r>
            <a:rPr lang="en-GB" dirty="0"/>
            <a:t>FEAR</a:t>
          </a:r>
        </a:p>
      </dgm:t>
    </dgm:pt>
    <dgm:pt modelId="{04943B05-8C0C-497A-B924-B9A0CEFE14FA}" type="parTrans" cxnId="{AF905CCA-3368-4561-9F0D-BF3969DBBBB7}">
      <dgm:prSet/>
      <dgm:spPr/>
      <dgm:t>
        <a:bodyPr/>
        <a:lstStyle/>
        <a:p>
          <a:endParaRPr lang="en-GB"/>
        </a:p>
      </dgm:t>
    </dgm:pt>
    <dgm:pt modelId="{55D112B7-5200-4FEC-8EAC-6F7237868CBD}" type="sibTrans" cxnId="{AF905CCA-3368-4561-9F0D-BF3969DBBBB7}">
      <dgm:prSet/>
      <dgm:spPr/>
      <dgm:t>
        <a:bodyPr/>
        <a:lstStyle/>
        <a:p>
          <a:endParaRPr lang="en-GB"/>
        </a:p>
      </dgm:t>
    </dgm:pt>
    <dgm:pt modelId="{B55A91DC-5FDD-42CB-9763-0FC0CEBFC1C8}">
      <dgm:prSet phldrT="[Text]"/>
      <dgm:spPr/>
      <dgm:t>
        <a:bodyPr/>
        <a:lstStyle/>
        <a:p>
          <a:r>
            <a:rPr lang="en-GB" dirty="0"/>
            <a:t>POWER</a:t>
          </a:r>
        </a:p>
      </dgm:t>
    </dgm:pt>
    <dgm:pt modelId="{38457B2A-F6A5-441B-8682-AE9529E4D4C7}" type="parTrans" cxnId="{C65FC6F3-95F0-49C0-A1A5-88BAEA2BAACA}">
      <dgm:prSet/>
      <dgm:spPr/>
      <dgm:t>
        <a:bodyPr/>
        <a:lstStyle/>
        <a:p>
          <a:endParaRPr lang="en-GB"/>
        </a:p>
      </dgm:t>
    </dgm:pt>
    <dgm:pt modelId="{C67EFA8A-9130-4314-8576-84C1A798FB04}" type="sibTrans" cxnId="{C65FC6F3-95F0-49C0-A1A5-88BAEA2BAACA}">
      <dgm:prSet/>
      <dgm:spPr/>
      <dgm:t>
        <a:bodyPr/>
        <a:lstStyle/>
        <a:p>
          <a:endParaRPr lang="en-GB"/>
        </a:p>
      </dgm:t>
    </dgm:pt>
    <dgm:pt modelId="{765306AA-6E05-4235-AB2E-52C0B15DF211}">
      <dgm:prSet phldrT="[Text]"/>
      <dgm:spPr/>
      <dgm:t>
        <a:bodyPr/>
        <a:lstStyle/>
        <a:p>
          <a:r>
            <a:rPr lang="en-GB" dirty="0"/>
            <a:t>COMPETITION</a:t>
          </a:r>
        </a:p>
      </dgm:t>
    </dgm:pt>
    <dgm:pt modelId="{E225C97A-A97F-483F-A8BE-19DD1BF86718}" type="parTrans" cxnId="{9BE6A67D-81C2-4E8E-A75D-40A7778EE112}">
      <dgm:prSet/>
      <dgm:spPr/>
      <dgm:t>
        <a:bodyPr/>
        <a:lstStyle/>
        <a:p>
          <a:endParaRPr lang="en-GB"/>
        </a:p>
      </dgm:t>
    </dgm:pt>
    <dgm:pt modelId="{8A84DA13-9ABD-4EC8-ABB7-7ECCA016F8E6}" type="sibTrans" cxnId="{9BE6A67D-81C2-4E8E-A75D-40A7778EE112}">
      <dgm:prSet/>
      <dgm:spPr/>
      <dgm:t>
        <a:bodyPr/>
        <a:lstStyle/>
        <a:p>
          <a:endParaRPr lang="en-GB"/>
        </a:p>
      </dgm:t>
    </dgm:pt>
    <dgm:pt modelId="{4B72B7BE-0161-4E52-8682-912B6402B77A}" type="pres">
      <dgm:prSet presAssocID="{E70C94F9-9E7E-4C39-9C93-A23260094F54}" presName="compositeShape" presStyleCnt="0">
        <dgm:presLayoutVars>
          <dgm:chMax val="7"/>
          <dgm:dir/>
          <dgm:resizeHandles val="exact"/>
        </dgm:presLayoutVars>
      </dgm:prSet>
      <dgm:spPr/>
    </dgm:pt>
    <dgm:pt modelId="{E05B00C3-1B67-4DD2-B26A-EE2BD7C6C873}" type="pres">
      <dgm:prSet presAssocID="{F88ACD8F-9D2C-458D-9243-A942CAEEB6BB}" presName="circ1" presStyleLbl="vennNode1" presStyleIdx="0" presStyleCnt="3"/>
      <dgm:spPr/>
    </dgm:pt>
    <dgm:pt modelId="{1BA81132-2062-4D75-92F3-99422B323B02}" type="pres">
      <dgm:prSet presAssocID="{F88ACD8F-9D2C-458D-9243-A942CAEEB6BB}" presName="circ1Tx" presStyleLbl="revTx" presStyleIdx="0" presStyleCnt="0">
        <dgm:presLayoutVars>
          <dgm:chMax val="0"/>
          <dgm:chPref val="0"/>
          <dgm:bulletEnabled val="1"/>
        </dgm:presLayoutVars>
      </dgm:prSet>
      <dgm:spPr/>
    </dgm:pt>
    <dgm:pt modelId="{DFD0928E-8B2C-48BE-AE94-8A177E135727}" type="pres">
      <dgm:prSet presAssocID="{B55A91DC-5FDD-42CB-9763-0FC0CEBFC1C8}" presName="circ2" presStyleLbl="vennNode1" presStyleIdx="1" presStyleCnt="3"/>
      <dgm:spPr/>
    </dgm:pt>
    <dgm:pt modelId="{CF8DFE1B-CE73-4F70-A189-BBFC5768C745}" type="pres">
      <dgm:prSet presAssocID="{B55A91DC-5FDD-42CB-9763-0FC0CEBFC1C8}" presName="circ2Tx" presStyleLbl="revTx" presStyleIdx="0" presStyleCnt="0">
        <dgm:presLayoutVars>
          <dgm:chMax val="0"/>
          <dgm:chPref val="0"/>
          <dgm:bulletEnabled val="1"/>
        </dgm:presLayoutVars>
      </dgm:prSet>
      <dgm:spPr/>
    </dgm:pt>
    <dgm:pt modelId="{D882C70E-983D-406B-AC39-B91BCBFB6F45}" type="pres">
      <dgm:prSet presAssocID="{765306AA-6E05-4235-AB2E-52C0B15DF211}" presName="circ3" presStyleLbl="vennNode1" presStyleIdx="2" presStyleCnt="3"/>
      <dgm:spPr/>
    </dgm:pt>
    <dgm:pt modelId="{7FAE737E-12C6-4F16-9152-A2D55D065CA8}" type="pres">
      <dgm:prSet presAssocID="{765306AA-6E05-4235-AB2E-52C0B15DF211}" presName="circ3Tx" presStyleLbl="revTx" presStyleIdx="0" presStyleCnt="0">
        <dgm:presLayoutVars>
          <dgm:chMax val="0"/>
          <dgm:chPref val="0"/>
          <dgm:bulletEnabled val="1"/>
        </dgm:presLayoutVars>
      </dgm:prSet>
      <dgm:spPr/>
    </dgm:pt>
  </dgm:ptLst>
  <dgm:cxnLst>
    <dgm:cxn modelId="{D0CE6703-8D80-4E3E-811D-D5DDC806F6CC}" type="presOf" srcId="{E70C94F9-9E7E-4C39-9C93-A23260094F54}" destId="{4B72B7BE-0161-4E52-8682-912B6402B77A}" srcOrd="0" destOrd="0" presId="urn:microsoft.com/office/officeart/2005/8/layout/venn1"/>
    <dgm:cxn modelId="{33662C52-BAD8-4B38-A74E-8A53645A56EA}" type="presOf" srcId="{B55A91DC-5FDD-42CB-9763-0FC0CEBFC1C8}" destId="{DFD0928E-8B2C-48BE-AE94-8A177E135727}" srcOrd="0" destOrd="0" presId="urn:microsoft.com/office/officeart/2005/8/layout/venn1"/>
    <dgm:cxn modelId="{9BE6A67D-81C2-4E8E-A75D-40A7778EE112}" srcId="{E70C94F9-9E7E-4C39-9C93-A23260094F54}" destId="{765306AA-6E05-4235-AB2E-52C0B15DF211}" srcOrd="2" destOrd="0" parTransId="{E225C97A-A97F-483F-A8BE-19DD1BF86718}" sibTransId="{8A84DA13-9ABD-4EC8-ABB7-7ECCA016F8E6}"/>
    <dgm:cxn modelId="{6D847C96-5205-47B7-B790-1B59B9BB3A71}" type="presOf" srcId="{F88ACD8F-9D2C-458D-9243-A942CAEEB6BB}" destId="{E05B00C3-1B67-4DD2-B26A-EE2BD7C6C873}" srcOrd="0" destOrd="0" presId="urn:microsoft.com/office/officeart/2005/8/layout/venn1"/>
    <dgm:cxn modelId="{F7CFC39A-4B85-49BE-ABB3-713DAD0AA9F2}" type="presOf" srcId="{B55A91DC-5FDD-42CB-9763-0FC0CEBFC1C8}" destId="{CF8DFE1B-CE73-4F70-A189-BBFC5768C745}" srcOrd="1" destOrd="0" presId="urn:microsoft.com/office/officeart/2005/8/layout/venn1"/>
    <dgm:cxn modelId="{6F7C41C9-C852-485F-93F6-C66D8F3D5A31}" type="presOf" srcId="{765306AA-6E05-4235-AB2E-52C0B15DF211}" destId="{D882C70E-983D-406B-AC39-B91BCBFB6F45}" srcOrd="0" destOrd="0" presId="urn:microsoft.com/office/officeart/2005/8/layout/venn1"/>
    <dgm:cxn modelId="{AF905CCA-3368-4561-9F0D-BF3969DBBBB7}" srcId="{E70C94F9-9E7E-4C39-9C93-A23260094F54}" destId="{F88ACD8F-9D2C-458D-9243-A942CAEEB6BB}" srcOrd="0" destOrd="0" parTransId="{04943B05-8C0C-497A-B924-B9A0CEFE14FA}" sibTransId="{55D112B7-5200-4FEC-8EAC-6F7237868CBD}"/>
    <dgm:cxn modelId="{C03F43D1-B66E-405C-944B-6A725160D9C0}" type="presOf" srcId="{F88ACD8F-9D2C-458D-9243-A942CAEEB6BB}" destId="{1BA81132-2062-4D75-92F3-99422B323B02}" srcOrd="1" destOrd="0" presId="urn:microsoft.com/office/officeart/2005/8/layout/venn1"/>
    <dgm:cxn modelId="{0506B0E1-1CCA-477D-B83E-75C677E4FD65}" type="presOf" srcId="{765306AA-6E05-4235-AB2E-52C0B15DF211}" destId="{7FAE737E-12C6-4F16-9152-A2D55D065CA8}" srcOrd="1" destOrd="0" presId="urn:microsoft.com/office/officeart/2005/8/layout/venn1"/>
    <dgm:cxn modelId="{C65FC6F3-95F0-49C0-A1A5-88BAEA2BAACA}" srcId="{E70C94F9-9E7E-4C39-9C93-A23260094F54}" destId="{B55A91DC-5FDD-42CB-9763-0FC0CEBFC1C8}" srcOrd="1" destOrd="0" parTransId="{38457B2A-F6A5-441B-8682-AE9529E4D4C7}" sibTransId="{C67EFA8A-9130-4314-8576-84C1A798FB04}"/>
    <dgm:cxn modelId="{E07A0388-6388-4CA5-BE3B-D2085B10D78C}" type="presParOf" srcId="{4B72B7BE-0161-4E52-8682-912B6402B77A}" destId="{E05B00C3-1B67-4DD2-B26A-EE2BD7C6C873}" srcOrd="0" destOrd="0" presId="urn:microsoft.com/office/officeart/2005/8/layout/venn1"/>
    <dgm:cxn modelId="{F82C03C6-AF52-4666-A69C-009BCAAC1B52}" type="presParOf" srcId="{4B72B7BE-0161-4E52-8682-912B6402B77A}" destId="{1BA81132-2062-4D75-92F3-99422B323B02}" srcOrd="1" destOrd="0" presId="urn:microsoft.com/office/officeart/2005/8/layout/venn1"/>
    <dgm:cxn modelId="{387361A4-9A41-4D8D-8CFF-9303E3161EB0}" type="presParOf" srcId="{4B72B7BE-0161-4E52-8682-912B6402B77A}" destId="{DFD0928E-8B2C-48BE-AE94-8A177E135727}" srcOrd="2" destOrd="0" presId="urn:microsoft.com/office/officeart/2005/8/layout/venn1"/>
    <dgm:cxn modelId="{CF0570F9-EEBD-4BAA-922D-C4282D656337}" type="presParOf" srcId="{4B72B7BE-0161-4E52-8682-912B6402B77A}" destId="{CF8DFE1B-CE73-4F70-A189-BBFC5768C745}" srcOrd="3" destOrd="0" presId="urn:microsoft.com/office/officeart/2005/8/layout/venn1"/>
    <dgm:cxn modelId="{168BCF31-56B4-4F9F-ACDF-DAAE51F763E5}" type="presParOf" srcId="{4B72B7BE-0161-4E52-8682-912B6402B77A}" destId="{D882C70E-983D-406B-AC39-B91BCBFB6F45}" srcOrd="4" destOrd="0" presId="urn:microsoft.com/office/officeart/2005/8/layout/venn1"/>
    <dgm:cxn modelId="{2BEBF934-A839-4EB0-ABF5-CE39D2A627AA}" type="presParOf" srcId="{4B72B7BE-0161-4E52-8682-912B6402B77A}" destId="{7FAE737E-12C6-4F16-9152-A2D55D065CA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DBA4D2-3455-4AD9-A142-098DFCAEFCCA}"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GB"/>
        </a:p>
      </dgm:t>
    </dgm:pt>
    <dgm:pt modelId="{8C319196-C785-4532-93D1-C47E822DAEB0}">
      <dgm:prSet phldrT="[Text]"/>
      <dgm:spPr/>
      <dgm:t>
        <a:bodyPr/>
        <a:lstStyle/>
        <a:p>
          <a:r>
            <a:rPr lang="en-GB" dirty="0"/>
            <a:t>Your career</a:t>
          </a:r>
        </a:p>
      </dgm:t>
    </dgm:pt>
    <dgm:pt modelId="{BDEDF9D6-C586-4CD7-B106-0B68EE099C50}" type="parTrans" cxnId="{1E765571-B26C-4400-A6E4-81E6B38C72D3}">
      <dgm:prSet/>
      <dgm:spPr/>
      <dgm:t>
        <a:bodyPr/>
        <a:lstStyle/>
        <a:p>
          <a:endParaRPr lang="en-GB"/>
        </a:p>
      </dgm:t>
    </dgm:pt>
    <dgm:pt modelId="{07E9C813-8744-4A0C-9F78-A08BF2A944C3}" type="sibTrans" cxnId="{1E765571-B26C-4400-A6E4-81E6B38C72D3}">
      <dgm:prSet/>
      <dgm:spPr/>
      <dgm:t>
        <a:bodyPr/>
        <a:lstStyle/>
        <a:p>
          <a:endParaRPr lang="en-GB"/>
        </a:p>
      </dgm:t>
    </dgm:pt>
    <dgm:pt modelId="{480CC3ED-EC87-449F-891A-4144D7493032}">
      <dgm:prSet phldrT="[Text]"/>
      <dgm:spPr/>
      <dgm:t>
        <a:bodyPr/>
        <a:lstStyle/>
        <a:p>
          <a:r>
            <a:rPr lang="en-GB" dirty="0"/>
            <a:t>Open Science</a:t>
          </a:r>
        </a:p>
      </dgm:t>
    </dgm:pt>
    <dgm:pt modelId="{13A4ACB5-26D0-4983-B1EF-0D4DCDA951F4}" type="parTrans" cxnId="{3919E0F5-817C-4BAF-B362-E4CEA9B162D3}">
      <dgm:prSet/>
      <dgm:spPr/>
      <dgm:t>
        <a:bodyPr/>
        <a:lstStyle/>
        <a:p>
          <a:endParaRPr lang="en-GB"/>
        </a:p>
      </dgm:t>
    </dgm:pt>
    <dgm:pt modelId="{FCB77570-2B6C-4930-88D9-AE43D085A83A}" type="sibTrans" cxnId="{3919E0F5-817C-4BAF-B362-E4CEA9B162D3}">
      <dgm:prSet/>
      <dgm:spPr/>
      <dgm:t>
        <a:bodyPr/>
        <a:lstStyle/>
        <a:p>
          <a:endParaRPr lang="en-GB"/>
        </a:p>
      </dgm:t>
    </dgm:pt>
    <dgm:pt modelId="{B254C4FE-C810-4372-9CD3-8DE6348DA1A7}" type="pres">
      <dgm:prSet presAssocID="{A4DBA4D2-3455-4AD9-A142-098DFCAEFCCA}" presName="compositeShape" presStyleCnt="0">
        <dgm:presLayoutVars>
          <dgm:chMax val="2"/>
          <dgm:dir/>
          <dgm:resizeHandles val="exact"/>
        </dgm:presLayoutVars>
      </dgm:prSet>
      <dgm:spPr/>
    </dgm:pt>
    <dgm:pt modelId="{7DD08BA2-831B-4133-90EC-4BD774DA9BBE}" type="pres">
      <dgm:prSet presAssocID="{8C319196-C785-4532-93D1-C47E822DAEB0}" presName="upArrow" presStyleLbl="node1" presStyleIdx="0" presStyleCnt="2" custLinFactNeighborX="30224" custLinFactNeighborY="-617"/>
      <dgm:spPr>
        <a:solidFill>
          <a:schemeClr val="accent4"/>
        </a:solidFill>
      </dgm:spPr>
    </dgm:pt>
    <dgm:pt modelId="{615A27F7-638F-41DE-B8A1-41887ECB8718}" type="pres">
      <dgm:prSet presAssocID="{8C319196-C785-4532-93D1-C47E822DAEB0}" presName="upArrowText" presStyleLbl="revTx" presStyleIdx="0" presStyleCnt="2" custLinFactNeighborX="18291" custLinFactNeighborY="-2402">
        <dgm:presLayoutVars>
          <dgm:chMax val="0"/>
          <dgm:bulletEnabled val="1"/>
        </dgm:presLayoutVars>
      </dgm:prSet>
      <dgm:spPr/>
    </dgm:pt>
    <dgm:pt modelId="{E15F2074-F41A-4430-9E04-BDDD5DFF4241}" type="pres">
      <dgm:prSet presAssocID="{480CC3ED-EC87-449F-891A-4144D7493032}" presName="downArrow" presStyleLbl="node1" presStyleIdx="1" presStyleCnt="2"/>
      <dgm:spPr/>
    </dgm:pt>
    <dgm:pt modelId="{C8C0FE46-523F-401A-8CF7-C222A77A3C90}" type="pres">
      <dgm:prSet presAssocID="{480CC3ED-EC87-449F-891A-4144D7493032}" presName="downArrowText" presStyleLbl="revTx" presStyleIdx="1" presStyleCnt="2">
        <dgm:presLayoutVars>
          <dgm:chMax val="0"/>
          <dgm:bulletEnabled val="1"/>
        </dgm:presLayoutVars>
      </dgm:prSet>
      <dgm:spPr/>
    </dgm:pt>
  </dgm:ptLst>
  <dgm:cxnLst>
    <dgm:cxn modelId="{1E765571-B26C-4400-A6E4-81E6B38C72D3}" srcId="{A4DBA4D2-3455-4AD9-A142-098DFCAEFCCA}" destId="{8C319196-C785-4532-93D1-C47E822DAEB0}" srcOrd="0" destOrd="0" parTransId="{BDEDF9D6-C586-4CD7-B106-0B68EE099C50}" sibTransId="{07E9C813-8744-4A0C-9F78-A08BF2A944C3}"/>
    <dgm:cxn modelId="{6D7DB696-767E-4E3E-B954-646AF29D0A32}" type="presOf" srcId="{A4DBA4D2-3455-4AD9-A142-098DFCAEFCCA}" destId="{B254C4FE-C810-4372-9CD3-8DE6348DA1A7}" srcOrd="0" destOrd="0" presId="urn:microsoft.com/office/officeart/2005/8/layout/arrow4"/>
    <dgm:cxn modelId="{1B7923AF-C056-4C02-8ED8-DA2E110D7542}" type="presOf" srcId="{8C319196-C785-4532-93D1-C47E822DAEB0}" destId="{615A27F7-638F-41DE-B8A1-41887ECB8718}" srcOrd="0" destOrd="0" presId="urn:microsoft.com/office/officeart/2005/8/layout/arrow4"/>
    <dgm:cxn modelId="{65405FD8-0783-4B79-B35F-346450D52879}" type="presOf" srcId="{480CC3ED-EC87-449F-891A-4144D7493032}" destId="{C8C0FE46-523F-401A-8CF7-C222A77A3C90}" srcOrd="0" destOrd="0" presId="urn:microsoft.com/office/officeart/2005/8/layout/arrow4"/>
    <dgm:cxn modelId="{3919E0F5-817C-4BAF-B362-E4CEA9B162D3}" srcId="{A4DBA4D2-3455-4AD9-A142-098DFCAEFCCA}" destId="{480CC3ED-EC87-449F-891A-4144D7493032}" srcOrd="1" destOrd="0" parTransId="{13A4ACB5-26D0-4983-B1EF-0D4DCDA951F4}" sibTransId="{FCB77570-2B6C-4930-88D9-AE43D085A83A}"/>
    <dgm:cxn modelId="{94B22876-A04E-4B15-9824-0ABF6AC7605D}" type="presParOf" srcId="{B254C4FE-C810-4372-9CD3-8DE6348DA1A7}" destId="{7DD08BA2-831B-4133-90EC-4BD774DA9BBE}" srcOrd="0" destOrd="0" presId="urn:microsoft.com/office/officeart/2005/8/layout/arrow4"/>
    <dgm:cxn modelId="{3907E3CA-5F35-4566-A218-A09AB67DC755}" type="presParOf" srcId="{B254C4FE-C810-4372-9CD3-8DE6348DA1A7}" destId="{615A27F7-638F-41DE-B8A1-41887ECB8718}" srcOrd="1" destOrd="0" presId="urn:microsoft.com/office/officeart/2005/8/layout/arrow4"/>
    <dgm:cxn modelId="{157DDA43-DB68-4772-A102-A82CF47ADB2C}" type="presParOf" srcId="{B254C4FE-C810-4372-9CD3-8DE6348DA1A7}" destId="{E15F2074-F41A-4430-9E04-BDDD5DFF4241}" srcOrd="2" destOrd="0" presId="urn:microsoft.com/office/officeart/2005/8/layout/arrow4"/>
    <dgm:cxn modelId="{6AA5A3E8-2B2C-44C1-B4BB-2C5DB98D86E0}" type="presParOf" srcId="{B254C4FE-C810-4372-9CD3-8DE6348DA1A7}" destId="{C8C0FE46-523F-401A-8CF7-C222A77A3C90}"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F52EAE-473E-4625-9F1E-313239085353}"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GB"/>
        </a:p>
      </dgm:t>
    </dgm:pt>
    <dgm:pt modelId="{20EC560F-FAE5-4EA1-A9FE-356D1D0F8887}">
      <dgm:prSet phldrT="[Text]"/>
      <dgm:spPr/>
      <dgm:t>
        <a:bodyPr/>
        <a:lstStyle/>
        <a:p>
          <a:r>
            <a:rPr lang="en-GB" dirty="0"/>
            <a:t>No choice in publishing venue</a:t>
          </a:r>
        </a:p>
      </dgm:t>
    </dgm:pt>
    <dgm:pt modelId="{05BEBC35-CF0D-453D-9F2B-95024E6FCCA7}" type="parTrans" cxnId="{89768026-7B69-4BE9-AFF2-01AC288AEF99}">
      <dgm:prSet/>
      <dgm:spPr/>
      <dgm:t>
        <a:bodyPr/>
        <a:lstStyle/>
        <a:p>
          <a:endParaRPr lang="en-GB"/>
        </a:p>
      </dgm:t>
    </dgm:pt>
    <dgm:pt modelId="{383C47F5-3B3A-48E9-B40C-82CC715F45B1}" type="sibTrans" cxnId="{89768026-7B69-4BE9-AFF2-01AC288AEF99}">
      <dgm:prSet/>
      <dgm:spPr/>
      <dgm:t>
        <a:bodyPr/>
        <a:lstStyle/>
        <a:p>
          <a:endParaRPr lang="en-GB"/>
        </a:p>
      </dgm:t>
    </dgm:pt>
    <dgm:pt modelId="{B1680FC4-B246-4FA7-ABFF-F872720440EE}">
      <dgm:prSet phldrT="[Text]"/>
      <dgm:spPr/>
      <dgm:t>
        <a:bodyPr/>
        <a:lstStyle/>
        <a:p>
          <a:r>
            <a:rPr lang="en-GB" dirty="0"/>
            <a:t>Forced to play the game</a:t>
          </a:r>
        </a:p>
      </dgm:t>
    </dgm:pt>
    <dgm:pt modelId="{AB100736-44F4-425C-AF0B-A3D53C8D3ABD}" type="parTrans" cxnId="{9DE2C5D3-212D-48AC-AC84-620352034900}">
      <dgm:prSet/>
      <dgm:spPr/>
      <dgm:t>
        <a:bodyPr/>
        <a:lstStyle/>
        <a:p>
          <a:endParaRPr lang="en-GB"/>
        </a:p>
      </dgm:t>
    </dgm:pt>
    <dgm:pt modelId="{DFD614F4-FDFE-4AF6-8B3F-C81B6EA41E88}" type="sibTrans" cxnId="{9DE2C5D3-212D-48AC-AC84-620352034900}">
      <dgm:prSet/>
      <dgm:spPr/>
      <dgm:t>
        <a:bodyPr/>
        <a:lstStyle/>
        <a:p>
          <a:endParaRPr lang="en-GB"/>
        </a:p>
      </dgm:t>
    </dgm:pt>
    <dgm:pt modelId="{F66DC4BB-5CA6-4847-85FC-42885F100B26}">
      <dgm:prSet phldrT="[Text]"/>
      <dgm:spPr/>
      <dgm:t>
        <a:bodyPr/>
        <a:lstStyle/>
        <a:p>
          <a:r>
            <a:rPr lang="en-GB" dirty="0"/>
            <a:t>Reinforcement of power imbalances</a:t>
          </a:r>
        </a:p>
      </dgm:t>
    </dgm:pt>
    <dgm:pt modelId="{386DDE51-1759-43B5-A238-44499595DEF4}" type="parTrans" cxnId="{41295FB6-5E03-41D5-AC53-9EF938CFFDCE}">
      <dgm:prSet/>
      <dgm:spPr/>
      <dgm:t>
        <a:bodyPr/>
        <a:lstStyle/>
        <a:p>
          <a:endParaRPr lang="en-GB"/>
        </a:p>
      </dgm:t>
    </dgm:pt>
    <dgm:pt modelId="{0FCDC193-92CF-453F-A6E9-A1400E0D244F}" type="sibTrans" cxnId="{41295FB6-5E03-41D5-AC53-9EF938CFFDCE}">
      <dgm:prSet/>
      <dgm:spPr/>
      <dgm:t>
        <a:bodyPr/>
        <a:lstStyle/>
        <a:p>
          <a:endParaRPr lang="en-GB"/>
        </a:p>
      </dgm:t>
    </dgm:pt>
    <dgm:pt modelId="{A9ED1CFB-BC30-40F0-853F-2D00BAD8BD5E}">
      <dgm:prSet phldrT="[Text]"/>
      <dgm:spPr/>
      <dgm:t>
        <a:bodyPr/>
        <a:lstStyle/>
        <a:p>
          <a:r>
            <a:rPr lang="en-GB" dirty="0"/>
            <a:t>Cultural inertia and innovation stifling</a:t>
          </a:r>
        </a:p>
      </dgm:t>
    </dgm:pt>
    <dgm:pt modelId="{9CEF079D-E98F-4470-8643-A5C37214ACC8}" type="parTrans" cxnId="{65D071A1-530A-4F97-B353-E2DF7072D179}">
      <dgm:prSet/>
      <dgm:spPr/>
      <dgm:t>
        <a:bodyPr/>
        <a:lstStyle/>
        <a:p>
          <a:endParaRPr lang="en-GB"/>
        </a:p>
      </dgm:t>
    </dgm:pt>
    <dgm:pt modelId="{F5C1F335-4A7A-424A-97DC-E0B32EB7A052}" type="sibTrans" cxnId="{65D071A1-530A-4F97-B353-E2DF7072D179}">
      <dgm:prSet/>
      <dgm:spPr/>
      <dgm:t>
        <a:bodyPr/>
        <a:lstStyle/>
        <a:p>
          <a:endParaRPr lang="en-GB"/>
        </a:p>
      </dgm:t>
    </dgm:pt>
    <dgm:pt modelId="{D3853B9D-4E3B-4A2B-8285-19C44FA9432E}">
      <dgm:prSet phldrT="[Text]"/>
      <dgm:spPr/>
      <dgm:t>
        <a:bodyPr/>
        <a:lstStyle/>
        <a:p>
          <a:r>
            <a:rPr lang="en-GB" dirty="0"/>
            <a:t>Commercial interests govern</a:t>
          </a:r>
        </a:p>
      </dgm:t>
    </dgm:pt>
    <dgm:pt modelId="{297FEDC1-7A3A-4AC5-B5B6-8C49A2E0513E}" type="parTrans" cxnId="{1FC5B56E-4D56-4950-A08B-FF7DA8A47575}">
      <dgm:prSet/>
      <dgm:spPr/>
      <dgm:t>
        <a:bodyPr/>
        <a:lstStyle/>
        <a:p>
          <a:endParaRPr lang="en-GB"/>
        </a:p>
      </dgm:t>
    </dgm:pt>
    <dgm:pt modelId="{8422295A-5DB5-42C1-8A48-E6498C89AA3B}" type="sibTrans" cxnId="{1FC5B56E-4D56-4950-A08B-FF7DA8A47575}">
      <dgm:prSet/>
      <dgm:spPr/>
      <dgm:t>
        <a:bodyPr/>
        <a:lstStyle/>
        <a:p>
          <a:endParaRPr lang="en-GB"/>
        </a:p>
      </dgm:t>
    </dgm:pt>
    <dgm:pt modelId="{F0F3C490-B192-4634-A139-B59F42F1AB7C}" type="pres">
      <dgm:prSet presAssocID="{0FF52EAE-473E-4625-9F1E-313239085353}" presName="Name0" presStyleCnt="0">
        <dgm:presLayoutVars>
          <dgm:dir/>
          <dgm:resizeHandles val="exact"/>
        </dgm:presLayoutVars>
      </dgm:prSet>
      <dgm:spPr/>
    </dgm:pt>
    <dgm:pt modelId="{D8EC7CCE-2A48-43D0-8D4E-3159FC759C81}" type="pres">
      <dgm:prSet presAssocID="{0FF52EAE-473E-4625-9F1E-313239085353}" presName="cycle" presStyleCnt="0"/>
      <dgm:spPr/>
    </dgm:pt>
    <dgm:pt modelId="{7509AC16-CED0-4544-8936-B3E287C638AC}" type="pres">
      <dgm:prSet presAssocID="{20EC560F-FAE5-4EA1-A9FE-356D1D0F8887}" presName="nodeFirstNode" presStyleLbl="node1" presStyleIdx="0" presStyleCnt="5">
        <dgm:presLayoutVars>
          <dgm:bulletEnabled val="1"/>
        </dgm:presLayoutVars>
      </dgm:prSet>
      <dgm:spPr/>
    </dgm:pt>
    <dgm:pt modelId="{B8AFFF75-3059-4663-A5FE-3F66C1F72C7B}" type="pres">
      <dgm:prSet presAssocID="{383C47F5-3B3A-48E9-B40C-82CC715F45B1}" presName="sibTransFirstNode" presStyleLbl="bgShp" presStyleIdx="0" presStyleCnt="1" custLinFactNeighborX="-254" custLinFactNeighborY="507"/>
      <dgm:spPr/>
    </dgm:pt>
    <dgm:pt modelId="{263F4196-C34C-4AC9-AFFC-64E824952649}" type="pres">
      <dgm:prSet presAssocID="{B1680FC4-B246-4FA7-ABFF-F872720440EE}" presName="nodeFollowingNodes" presStyleLbl="node1" presStyleIdx="1" presStyleCnt="5">
        <dgm:presLayoutVars>
          <dgm:bulletEnabled val="1"/>
        </dgm:presLayoutVars>
      </dgm:prSet>
      <dgm:spPr/>
    </dgm:pt>
    <dgm:pt modelId="{33341014-4A81-4C2F-84B0-482684AE4C2A}" type="pres">
      <dgm:prSet presAssocID="{F66DC4BB-5CA6-4847-85FC-42885F100B26}" presName="nodeFollowingNodes" presStyleLbl="node1" presStyleIdx="2" presStyleCnt="5" custRadScaleRad="96236" custRadScaleInc="-21633">
        <dgm:presLayoutVars>
          <dgm:bulletEnabled val="1"/>
        </dgm:presLayoutVars>
      </dgm:prSet>
      <dgm:spPr/>
    </dgm:pt>
    <dgm:pt modelId="{4EFA5FA1-02C4-459E-B0F4-6261C2670123}" type="pres">
      <dgm:prSet presAssocID="{A9ED1CFB-BC30-40F0-853F-2D00BAD8BD5E}" presName="nodeFollowingNodes" presStyleLbl="node1" presStyleIdx="3" presStyleCnt="5" custRadScaleRad="98019" custRadScaleInc="23134">
        <dgm:presLayoutVars>
          <dgm:bulletEnabled val="1"/>
        </dgm:presLayoutVars>
      </dgm:prSet>
      <dgm:spPr/>
    </dgm:pt>
    <dgm:pt modelId="{43731CF7-2ECB-473B-98C6-E24762E40837}" type="pres">
      <dgm:prSet presAssocID="{D3853B9D-4E3B-4A2B-8285-19C44FA9432E}" presName="nodeFollowingNodes" presStyleLbl="node1" presStyleIdx="4" presStyleCnt="5">
        <dgm:presLayoutVars>
          <dgm:bulletEnabled val="1"/>
        </dgm:presLayoutVars>
      </dgm:prSet>
      <dgm:spPr/>
    </dgm:pt>
  </dgm:ptLst>
  <dgm:cxnLst>
    <dgm:cxn modelId="{89768026-7B69-4BE9-AFF2-01AC288AEF99}" srcId="{0FF52EAE-473E-4625-9F1E-313239085353}" destId="{20EC560F-FAE5-4EA1-A9FE-356D1D0F8887}" srcOrd="0" destOrd="0" parTransId="{05BEBC35-CF0D-453D-9F2B-95024E6FCCA7}" sibTransId="{383C47F5-3B3A-48E9-B40C-82CC715F45B1}"/>
    <dgm:cxn modelId="{560F1862-4608-4361-BE6B-ACCAC595DDEC}" type="presOf" srcId="{0FF52EAE-473E-4625-9F1E-313239085353}" destId="{F0F3C490-B192-4634-A139-B59F42F1AB7C}" srcOrd="0" destOrd="0" presId="urn:microsoft.com/office/officeart/2005/8/layout/cycle3"/>
    <dgm:cxn modelId="{1FC5B56E-4D56-4950-A08B-FF7DA8A47575}" srcId="{0FF52EAE-473E-4625-9F1E-313239085353}" destId="{D3853B9D-4E3B-4A2B-8285-19C44FA9432E}" srcOrd="4" destOrd="0" parTransId="{297FEDC1-7A3A-4AC5-B5B6-8C49A2E0513E}" sibTransId="{8422295A-5DB5-42C1-8A48-E6498C89AA3B}"/>
    <dgm:cxn modelId="{C0D20D53-89CF-4ABC-859E-B5E26285A5E5}" type="presOf" srcId="{B1680FC4-B246-4FA7-ABFF-F872720440EE}" destId="{263F4196-C34C-4AC9-AFFC-64E824952649}" srcOrd="0" destOrd="0" presId="urn:microsoft.com/office/officeart/2005/8/layout/cycle3"/>
    <dgm:cxn modelId="{AE97D174-A2D4-4EFD-85B4-3C2253413EB6}" type="presOf" srcId="{A9ED1CFB-BC30-40F0-853F-2D00BAD8BD5E}" destId="{4EFA5FA1-02C4-459E-B0F4-6261C2670123}" srcOrd="0" destOrd="0" presId="urn:microsoft.com/office/officeart/2005/8/layout/cycle3"/>
    <dgm:cxn modelId="{3BA14786-E798-432F-9E16-3C481AFBCBF2}" type="presOf" srcId="{383C47F5-3B3A-48E9-B40C-82CC715F45B1}" destId="{B8AFFF75-3059-4663-A5FE-3F66C1F72C7B}" srcOrd="0" destOrd="0" presId="urn:microsoft.com/office/officeart/2005/8/layout/cycle3"/>
    <dgm:cxn modelId="{184B3B8D-B22D-48D7-A90A-561672526270}" type="presOf" srcId="{D3853B9D-4E3B-4A2B-8285-19C44FA9432E}" destId="{43731CF7-2ECB-473B-98C6-E24762E40837}" srcOrd="0" destOrd="0" presId="urn:microsoft.com/office/officeart/2005/8/layout/cycle3"/>
    <dgm:cxn modelId="{77555898-ACB3-46E3-B092-0FF58DB2D286}" type="presOf" srcId="{F66DC4BB-5CA6-4847-85FC-42885F100B26}" destId="{33341014-4A81-4C2F-84B0-482684AE4C2A}" srcOrd="0" destOrd="0" presId="urn:microsoft.com/office/officeart/2005/8/layout/cycle3"/>
    <dgm:cxn modelId="{F63E4F9B-1B9B-4C48-960C-4EC8A0A5971D}" type="presOf" srcId="{20EC560F-FAE5-4EA1-A9FE-356D1D0F8887}" destId="{7509AC16-CED0-4544-8936-B3E287C638AC}" srcOrd="0" destOrd="0" presId="urn:microsoft.com/office/officeart/2005/8/layout/cycle3"/>
    <dgm:cxn modelId="{65D071A1-530A-4F97-B353-E2DF7072D179}" srcId="{0FF52EAE-473E-4625-9F1E-313239085353}" destId="{A9ED1CFB-BC30-40F0-853F-2D00BAD8BD5E}" srcOrd="3" destOrd="0" parTransId="{9CEF079D-E98F-4470-8643-A5C37214ACC8}" sibTransId="{F5C1F335-4A7A-424A-97DC-E0B32EB7A052}"/>
    <dgm:cxn modelId="{41295FB6-5E03-41D5-AC53-9EF938CFFDCE}" srcId="{0FF52EAE-473E-4625-9F1E-313239085353}" destId="{F66DC4BB-5CA6-4847-85FC-42885F100B26}" srcOrd="2" destOrd="0" parTransId="{386DDE51-1759-43B5-A238-44499595DEF4}" sibTransId="{0FCDC193-92CF-453F-A6E9-A1400E0D244F}"/>
    <dgm:cxn modelId="{9DE2C5D3-212D-48AC-AC84-620352034900}" srcId="{0FF52EAE-473E-4625-9F1E-313239085353}" destId="{B1680FC4-B246-4FA7-ABFF-F872720440EE}" srcOrd="1" destOrd="0" parTransId="{AB100736-44F4-425C-AF0B-A3D53C8D3ABD}" sibTransId="{DFD614F4-FDFE-4AF6-8B3F-C81B6EA41E88}"/>
    <dgm:cxn modelId="{32863D9B-266E-42CF-9F6E-E1E3237907B4}" type="presParOf" srcId="{F0F3C490-B192-4634-A139-B59F42F1AB7C}" destId="{D8EC7CCE-2A48-43D0-8D4E-3159FC759C81}" srcOrd="0" destOrd="0" presId="urn:microsoft.com/office/officeart/2005/8/layout/cycle3"/>
    <dgm:cxn modelId="{15D19B9C-7B26-4736-8498-2F0770051C1A}" type="presParOf" srcId="{D8EC7CCE-2A48-43D0-8D4E-3159FC759C81}" destId="{7509AC16-CED0-4544-8936-B3E287C638AC}" srcOrd="0" destOrd="0" presId="urn:microsoft.com/office/officeart/2005/8/layout/cycle3"/>
    <dgm:cxn modelId="{845161F0-3925-47F0-8276-051E4FB602D6}" type="presParOf" srcId="{D8EC7CCE-2A48-43D0-8D4E-3159FC759C81}" destId="{B8AFFF75-3059-4663-A5FE-3F66C1F72C7B}" srcOrd="1" destOrd="0" presId="urn:microsoft.com/office/officeart/2005/8/layout/cycle3"/>
    <dgm:cxn modelId="{B754220D-EC9A-4118-8C6E-97DD28CABF82}" type="presParOf" srcId="{D8EC7CCE-2A48-43D0-8D4E-3159FC759C81}" destId="{263F4196-C34C-4AC9-AFFC-64E824952649}" srcOrd="2" destOrd="0" presId="urn:microsoft.com/office/officeart/2005/8/layout/cycle3"/>
    <dgm:cxn modelId="{343E1A25-4FB1-4CD7-8888-24F0FB5208C7}" type="presParOf" srcId="{D8EC7CCE-2A48-43D0-8D4E-3159FC759C81}" destId="{33341014-4A81-4C2F-84B0-482684AE4C2A}" srcOrd="3" destOrd="0" presId="urn:microsoft.com/office/officeart/2005/8/layout/cycle3"/>
    <dgm:cxn modelId="{1DD20038-DF16-4B3A-B8CE-7383E0BA0122}" type="presParOf" srcId="{D8EC7CCE-2A48-43D0-8D4E-3159FC759C81}" destId="{4EFA5FA1-02C4-459E-B0F4-6261C2670123}" srcOrd="4" destOrd="0" presId="urn:microsoft.com/office/officeart/2005/8/layout/cycle3"/>
    <dgm:cxn modelId="{E9BB73EB-7B0C-4B23-BC67-62FB83B16C1F}" type="presParOf" srcId="{D8EC7CCE-2A48-43D0-8D4E-3159FC759C81}" destId="{43731CF7-2ECB-473B-98C6-E24762E40837}"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69536C-19F7-453A-85CC-465897D2E8F1}" type="doc">
      <dgm:prSet loTypeId="urn:microsoft.com/office/officeart/2009/3/layout/IncreasingArrowsProcess" loCatId="process" qsTypeId="urn:microsoft.com/office/officeart/2005/8/quickstyle/simple1" qsCatId="simple" csTypeId="urn:microsoft.com/office/officeart/2005/8/colors/colorful5" csCatId="colorful" phldr="1"/>
      <dgm:spPr/>
      <dgm:t>
        <a:bodyPr/>
        <a:lstStyle/>
        <a:p>
          <a:endParaRPr lang="en-GB"/>
        </a:p>
      </dgm:t>
    </dgm:pt>
    <dgm:pt modelId="{4AA654EA-6B5C-40F4-840C-6CDD7E045D3B}">
      <dgm:prSet phldrT="[Text]"/>
      <dgm:spPr/>
      <dgm:t>
        <a:bodyPr/>
        <a:lstStyle/>
        <a:p>
          <a:r>
            <a:rPr lang="en-GB" dirty="0"/>
            <a:t>Guidance</a:t>
          </a:r>
        </a:p>
      </dgm:t>
    </dgm:pt>
    <dgm:pt modelId="{6A0F2C8C-DD77-4EB7-88EE-A1C573D8323A}" type="parTrans" cxnId="{B7ACDF60-BB7B-4C32-945C-84BC0D39FA0E}">
      <dgm:prSet/>
      <dgm:spPr/>
      <dgm:t>
        <a:bodyPr/>
        <a:lstStyle/>
        <a:p>
          <a:endParaRPr lang="en-GB"/>
        </a:p>
      </dgm:t>
    </dgm:pt>
    <dgm:pt modelId="{13E93828-31B7-414F-8107-579E04E1DF11}" type="sibTrans" cxnId="{B7ACDF60-BB7B-4C32-945C-84BC0D39FA0E}">
      <dgm:prSet/>
      <dgm:spPr/>
      <dgm:t>
        <a:bodyPr/>
        <a:lstStyle/>
        <a:p>
          <a:endParaRPr lang="en-GB"/>
        </a:p>
      </dgm:t>
    </dgm:pt>
    <dgm:pt modelId="{07D8B656-1759-4055-9BBD-0C6FEFCFCF71}">
      <dgm:prSet phldrT="[Text]"/>
      <dgm:spPr/>
      <dgm:t>
        <a:bodyPr/>
        <a:lstStyle/>
        <a:p>
          <a:r>
            <a:rPr lang="en-GB" dirty="0"/>
            <a:t>Lack of clarity over assessment of outputs and activities. Lack of adequate training and education.</a:t>
          </a:r>
        </a:p>
      </dgm:t>
    </dgm:pt>
    <dgm:pt modelId="{60E30F74-DE9D-4A02-8AB0-2B37E0A3C0FF}" type="parTrans" cxnId="{6D009A2A-F603-4897-A9F8-981F43316292}">
      <dgm:prSet/>
      <dgm:spPr/>
      <dgm:t>
        <a:bodyPr/>
        <a:lstStyle/>
        <a:p>
          <a:endParaRPr lang="en-GB"/>
        </a:p>
      </dgm:t>
    </dgm:pt>
    <dgm:pt modelId="{A4BD7E1E-5634-4E0E-936E-551A529FAC9C}" type="sibTrans" cxnId="{6D009A2A-F603-4897-A9F8-981F43316292}">
      <dgm:prSet/>
      <dgm:spPr/>
      <dgm:t>
        <a:bodyPr/>
        <a:lstStyle/>
        <a:p>
          <a:endParaRPr lang="en-GB"/>
        </a:p>
      </dgm:t>
    </dgm:pt>
    <dgm:pt modelId="{48B41C05-225A-4C65-B31C-8C09EC89AC31}">
      <dgm:prSet phldrT="[Text]"/>
      <dgm:spPr/>
      <dgm:t>
        <a:bodyPr/>
        <a:lstStyle/>
        <a:p>
          <a:r>
            <a:rPr lang="en-GB" dirty="0"/>
            <a:t>Incentives</a:t>
          </a:r>
        </a:p>
      </dgm:t>
    </dgm:pt>
    <dgm:pt modelId="{7F12EF3E-8221-4364-9B33-3B331FBF8A18}" type="parTrans" cxnId="{0307EA13-A6EF-4369-859C-052C1E58A89F}">
      <dgm:prSet/>
      <dgm:spPr/>
      <dgm:t>
        <a:bodyPr/>
        <a:lstStyle/>
        <a:p>
          <a:endParaRPr lang="en-GB"/>
        </a:p>
      </dgm:t>
    </dgm:pt>
    <dgm:pt modelId="{C8B04805-073D-4BA8-9795-9CB07F7D8792}" type="sibTrans" cxnId="{0307EA13-A6EF-4369-859C-052C1E58A89F}">
      <dgm:prSet/>
      <dgm:spPr/>
      <dgm:t>
        <a:bodyPr/>
        <a:lstStyle/>
        <a:p>
          <a:endParaRPr lang="en-GB"/>
        </a:p>
      </dgm:t>
    </dgm:pt>
    <dgm:pt modelId="{885A5440-CD9F-4C55-AE62-0057203E0C83}">
      <dgm:prSet phldrT="[Text]"/>
      <dgm:spPr/>
      <dgm:t>
        <a:bodyPr/>
        <a:lstStyle/>
        <a:p>
          <a:r>
            <a:rPr lang="en-GB" dirty="0"/>
            <a:t>Lack of professional incentives for Open Science. Innovators are marginalised.</a:t>
          </a:r>
        </a:p>
      </dgm:t>
    </dgm:pt>
    <dgm:pt modelId="{38FB4289-A13A-4BF1-B506-30506763B91F}" type="parTrans" cxnId="{4DB3205D-5B2E-4EFA-B3BD-926CEC3446F0}">
      <dgm:prSet/>
      <dgm:spPr/>
      <dgm:t>
        <a:bodyPr/>
        <a:lstStyle/>
        <a:p>
          <a:endParaRPr lang="en-GB"/>
        </a:p>
      </dgm:t>
    </dgm:pt>
    <dgm:pt modelId="{FB27F851-6EA5-4E01-9451-957B58933F6D}" type="sibTrans" cxnId="{4DB3205D-5B2E-4EFA-B3BD-926CEC3446F0}">
      <dgm:prSet/>
      <dgm:spPr/>
      <dgm:t>
        <a:bodyPr/>
        <a:lstStyle/>
        <a:p>
          <a:endParaRPr lang="en-GB"/>
        </a:p>
      </dgm:t>
    </dgm:pt>
    <dgm:pt modelId="{787ECF0A-FA6D-4B44-A32F-93A9845475EC}">
      <dgm:prSet phldrT="[Text]"/>
      <dgm:spPr/>
      <dgm:t>
        <a:bodyPr/>
        <a:lstStyle/>
        <a:p>
          <a:r>
            <a:rPr lang="en-GB" dirty="0"/>
            <a:t>Rewards</a:t>
          </a:r>
        </a:p>
      </dgm:t>
    </dgm:pt>
    <dgm:pt modelId="{D701A0A7-E69F-4977-B563-96A5818ECE6A}" type="parTrans" cxnId="{C21C5B5B-1F6A-483C-A556-82B4A0A7C7C1}">
      <dgm:prSet/>
      <dgm:spPr/>
      <dgm:t>
        <a:bodyPr/>
        <a:lstStyle/>
        <a:p>
          <a:endParaRPr lang="en-GB"/>
        </a:p>
      </dgm:t>
    </dgm:pt>
    <dgm:pt modelId="{AADAA001-D9A7-438C-87E8-F378E013BD9D}" type="sibTrans" cxnId="{C21C5B5B-1F6A-483C-A556-82B4A0A7C7C1}">
      <dgm:prSet/>
      <dgm:spPr/>
      <dgm:t>
        <a:bodyPr/>
        <a:lstStyle/>
        <a:p>
          <a:endParaRPr lang="en-GB"/>
        </a:p>
      </dgm:t>
    </dgm:pt>
    <dgm:pt modelId="{62E07437-E0E6-41A3-8810-EA0DBE499540}">
      <dgm:prSet phldrT="[Text]"/>
      <dgm:spPr/>
      <dgm:t>
        <a:bodyPr/>
        <a:lstStyle/>
        <a:p>
          <a:r>
            <a:rPr lang="en-GB" dirty="0"/>
            <a:t>Hiring, promotion, tenure decisions all fail to account for Open Science activities.</a:t>
          </a:r>
        </a:p>
      </dgm:t>
    </dgm:pt>
    <dgm:pt modelId="{17045204-6E9B-415B-908D-35C3A3853610}" type="parTrans" cxnId="{2B6276A1-97B0-4E45-A3D2-B9563D552CF2}">
      <dgm:prSet/>
      <dgm:spPr/>
      <dgm:t>
        <a:bodyPr/>
        <a:lstStyle/>
        <a:p>
          <a:endParaRPr lang="en-GB"/>
        </a:p>
      </dgm:t>
    </dgm:pt>
    <dgm:pt modelId="{3012600D-38D7-4B60-995F-5C981879498F}" type="sibTrans" cxnId="{2B6276A1-97B0-4E45-A3D2-B9563D552CF2}">
      <dgm:prSet/>
      <dgm:spPr/>
      <dgm:t>
        <a:bodyPr/>
        <a:lstStyle/>
        <a:p>
          <a:endParaRPr lang="en-GB"/>
        </a:p>
      </dgm:t>
    </dgm:pt>
    <dgm:pt modelId="{C16047D8-6CC8-4C63-A396-4E686D3151F8}" type="pres">
      <dgm:prSet presAssocID="{9469536C-19F7-453A-85CC-465897D2E8F1}" presName="Name0" presStyleCnt="0">
        <dgm:presLayoutVars>
          <dgm:chMax val="5"/>
          <dgm:chPref val="5"/>
          <dgm:dir/>
          <dgm:animLvl val="lvl"/>
        </dgm:presLayoutVars>
      </dgm:prSet>
      <dgm:spPr/>
    </dgm:pt>
    <dgm:pt modelId="{7D3C50F3-015E-4656-9F5C-B7127DE6B346}" type="pres">
      <dgm:prSet presAssocID="{4AA654EA-6B5C-40F4-840C-6CDD7E045D3B}" presName="parentText1" presStyleLbl="node1" presStyleIdx="0" presStyleCnt="3">
        <dgm:presLayoutVars>
          <dgm:chMax/>
          <dgm:chPref val="3"/>
          <dgm:bulletEnabled val="1"/>
        </dgm:presLayoutVars>
      </dgm:prSet>
      <dgm:spPr/>
    </dgm:pt>
    <dgm:pt modelId="{4EBF8B2D-FF80-455B-B254-CBB80BAF9346}" type="pres">
      <dgm:prSet presAssocID="{4AA654EA-6B5C-40F4-840C-6CDD7E045D3B}" presName="childText1" presStyleLbl="solidAlignAcc1" presStyleIdx="0" presStyleCnt="3">
        <dgm:presLayoutVars>
          <dgm:chMax val="0"/>
          <dgm:chPref val="0"/>
          <dgm:bulletEnabled val="1"/>
        </dgm:presLayoutVars>
      </dgm:prSet>
      <dgm:spPr/>
    </dgm:pt>
    <dgm:pt modelId="{2FE10005-396F-468D-89F8-BA5544B1331B}" type="pres">
      <dgm:prSet presAssocID="{48B41C05-225A-4C65-B31C-8C09EC89AC31}" presName="parentText2" presStyleLbl="node1" presStyleIdx="1" presStyleCnt="3">
        <dgm:presLayoutVars>
          <dgm:chMax/>
          <dgm:chPref val="3"/>
          <dgm:bulletEnabled val="1"/>
        </dgm:presLayoutVars>
      </dgm:prSet>
      <dgm:spPr/>
    </dgm:pt>
    <dgm:pt modelId="{151912EE-570D-48A2-8C12-11C867E6FBE4}" type="pres">
      <dgm:prSet presAssocID="{48B41C05-225A-4C65-B31C-8C09EC89AC31}" presName="childText2" presStyleLbl="solidAlignAcc1" presStyleIdx="1" presStyleCnt="3">
        <dgm:presLayoutVars>
          <dgm:chMax val="0"/>
          <dgm:chPref val="0"/>
          <dgm:bulletEnabled val="1"/>
        </dgm:presLayoutVars>
      </dgm:prSet>
      <dgm:spPr/>
    </dgm:pt>
    <dgm:pt modelId="{7CF5A07D-CB3C-4594-837B-3A083DD875EE}" type="pres">
      <dgm:prSet presAssocID="{787ECF0A-FA6D-4B44-A32F-93A9845475EC}" presName="parentText3" presStyleLbl="node1" presStyleIdx="2" presStyleCnt="3">
        <dgm:presLayoutVars>
          <dgm:chMax/>
          <dgm:chPref val="3"/>
          <dgm:bulletEnabled val="1"/>
        </dgm:presLayoutVars>
      </dgm:prSet>
      <dgm:spPr/>
    </dgm:pt>
    <dgm:pt modelId="{1EA9A1C3-2065-47EC-B51B-78F25E07328E}" type="pres">
      <dgm:prSet presAssocID="{787ECF0A-FA6D-4B44-A32F-93A9845475EC}" presName="childText3" presStyleLbl="solidAlignAcc1" presStyleIdx="2" presStyleCnt="3" custScaleY="89406">
        <dgm:presLayoutVars>
          <dgm:chMax val="0"/>
          <dgm:chPref val="0"/>
          <dgm:bulletEnabled val="1"/>
        </dgm:presLayoutVars>
      </dgm:prSet>
      <dgm:spPr/>
    </dgm:pt>
  </dgm:ptLst>
  <dgm:cxnLst>
    <dgm:cxn modelId="{0307EA13-A6EF-4369-859C-052C1E58A89F}" srcId="{9469536C-19F7-453A-85CC-465897D2E8F1}" destId="{48B41C05-225A-4C65-B31C-8C09EC89AC31}" srcOrd="1" destOrd="0" parTransId="{7F12EF3E-8221-4364-9B33-3B331FBF8A18}" sibTransId="{C8B04805-073D-4BA8-9795-9CB07F7D8792}"/>
    <dgm:cxn modelId="{49A49D15-D226-4466-A6A3-577CCC356BFB}" type="presOf" srcId="{07D8B656-1759-4055-9BBD-0C6FEFCFCF71}" destId="{4EBF8B2D-FF80-455B-B254-CBB80BAF9346}" srcOrd="0" destOrd="0" presId="urn:microsoft.com/office/officeart/2009/3/layout/IncreasingArrowsProcess"/>
    <dgm:cxn modelId="{6D009A2A-F603-4897-A9F8-981F43316292}" srcId="{4AA654EA-6B5C-40F4-840C-6CDD7E045D3B}" destId="{07D8B656-1759-4055-9BBD-0C6FEFCFCF71}" srcOrd="0" destOrd="0" parTransId="{60E30F74-DE9D-4A02-8AB0-2B37E0A3C0FF}" sibTransId="{A4BD7E1E-5634-4E0E-936E-551A529FAC9C}"/>
    <dgm:cxn modelId="{C21C5B5B-1F6A-483C-A556-82B4A0A7C7C1}" srcId="{9469536C-19F7-453A-85CC-465897D2E8F1}" destId="{787ECF0A-FA6D-4B44-A32F-93A9845475EC}" srcOrd="2" destOrd="0" parTransId="{D701A0A7-E69F-4977-B563-96A5818ECE6A}" sibTransId="{AADAA001-D9A7-438C-87E8-F378E013BD9D}"/>
    <dgm:cxn modelId="{4DB3205D-5B2E-4EFA-B3BD-926CEC3446F0}" srcId="{48B41C05-225A-4C65-B31C-8C09EC89AC31}" destId="{885A5440-CD9F-4C55-AE62-0057203E0C83}" srcOrd="0" destOrd="0" parTransId="{38FB4289-A13A-4BF1-B506-30506763B91F}" sibTransId="{FB27F851-6EA5-4E01-9451-957B58933F6D}"/>
    <dgm:cxn modelId="{B7ACDF60-BB7B-4C32-945C-84BC0D39FA0E}" srcId="{9469536C-19F7-453A-85CC-465897D2E8F1}" destId="{4AA654EA-6B5C-40F4-840C-6CDD7E045D3B}" srcOrd="0" destOrd="0" parTransId="{6A0F2C8C-DD77-4EB7-88EE-A1C573D8323A}" sibTransId="{13E93828-31B7-414F-8107-579E04E1DF11}"/>
    <dgm:cxn modelId="{9C02F551-F25A-413B-9888-C5C1DCEEDEDC}" type="presOf" srcId="{4AA654EA-6B5C-40F4-840C-6CDD7E045D3B}" destId="{7D3C50F3-015E-4656-9F5C-B7127DE6B346}" srcOrd="0" destOrd="0" presId="urn:microsoft.com/office/officeart/2009/3/layout/IncreasingArrowsProcess"/>
    <dgm:cxn modelId="{085FED9D-DF4E-45E7-91B5-05506F2C3355}" type="presOf" srcId="{787ECF0A-FA6D-4B44-A32F-93A9845475EC}" destId="{7CF5A07D-CB3C-4594-837B-3A083DD875EE}" srcOrd="0" destOrd="0" presId="urn:microsoft.com/office/officeart/2009/3/layout/IncreasingArrowsProcess"/>
    <dgm:cxn modelId="{2B6276A1-97B0-4E45-A3D2-B9563D552CF2}" srcId="{787ECF0A-FA6D-4B44-A32F-93A9845475EC}" destId="{62E07437-E0E6-41A3-8810-EA0DBE499540}" srcOrd="0" destOrd="0" parTransId="{17045204-6E9B-415B-908D-35C3A3853610}" sibTransId="{3012600D-38D7-4B60-995F-5C981879498F}"/>
    <dgm:cxn modelId="{6710BBA1-0F6C-47C4-B87B-6CBED010105D}" type="presOf" srcId="{62E07437-E0E6-41A3-8810-EA0DBE499540}" destId="{1EA9A1C3-2065-47EC-B51B-78F25E07328E}" srcOrd="0" destOrd="0" presId="urn:microsoft.com/office/officeart/2009/3/layout/IncreasingArrowsProcess"/>
    <dgm:cxn modelId="{E8A676C7-F1E1-4B88-9229-3A9E7C229DDF}" type="presOf" srcId="{885A5440-CD9F-4C55-AE62-0057203E0C83}" destId="{151912EE-570D-48A2-8C12-11C867E6FBE4}" srcOrd="0" destOrd="0" presId="urn:microsoft.com/office/officeart/2009/3/layout/IncreasingArrowsProcess"/>
    <dgm:cxn modelId="{6B9DF2DA-5455-467E-A1D7-413448D9EC91}" type="presOf" srcId="{48B41C05-225A-4C65-B31C-8C09EC89AC31}" destId="{2FE10005-396F-468D-89F8-BA5544B1331B}" srcOrd="0" destOrd="0" presId="urn:microsoft.com/office/officeart/2009/3/layout/IncreasingArrowsProcess"/>
    <dgm:cxn modelId="{40BB43E8-7008-416E-9091-C210793517BA}" type="presOf" srcId="{9469536C-19F7-453A-85CC-465897D2E8F1}" destId="{C16047D8-6CC8-4C63-A396-4E686D3151F8}" srcOrd="0" destOrd="0" presId="urn:microsoft.com/office/officeart/2009/3/layout/IncreasingArrowsProcess"/>
    <dgm:cxn modelId="{DE94A3A1-2D19-4061-82E8-D96E2B01E325}" type="presParOf" srcId="{C16047D8-6CC8-4C63-A396-4E686D3151F8}" destId="{7D3C50F3-015E-4656-9F5C-B7127DE6B346}" srcOrd="0" destOrd="0" presId="urn:microsoft.com/office/officeart/2009/3/layout/IncreasingArrowsProcess"/>
    <dgm:cxn modelId="{889ABB38-669A-4E81-A013-FF48B3DCB9A3}" type="presParOf" srcId="{C16047D8-6CC8-4C63-A396-4E686D3151F8}" destId="{4EBF8B2D-FF80-455B-B254-CBB80BAF9346}" srcOrd="1" destOrd="0" presId="urn:microsoft.com/office/officeart/2009/3/layout/IncreasingArrowsProcess"/>
    <dgm:cxn modelId="{77991C39-648A-43EE-8103-4F25CC362782}" type="presParOf" srcId="{C16047D8-6CC8-4C63-A396-4E686D3151F8}" destId="{2FE10005-396F-468D-89F8-BA5544B1331B}" srcOrd="2" destOrd="0" presId="urn:microsoft.com/office/officeart/2009/3/layout/IncreasingArrowsProcess"/>
    <dgm:cxn modelId="{94537169-8BB8-4A90-8391-3D7C5EE2743A}" type="presParOf" srcId="{C16047D8-6CC8-4C63-A396-4E686D3151F8}" destId="{151912EE-570D-48A2-8C12-11C867E6FBE4}" srcOrd="3" destOrd="0" presId="urn:microsoft.com/office/officeart/2009/3/layout/IncreasingArrowsProcess"/>
    <dgm:cxn modelId="{762D356D-1F14-485D-BC8A-CF24DE669557}" type="presParOf" srcId="{C16047D8-6CC8-4C63-A396-4E686D3151F8}" destId="{7CF5A07D-CB3C-4594-837B-3A083DD875EE}" srcOrd="4" destOrd="0" presId="urn:microsoft.com/office/officeart/2009/3/layout/IncreasingArrowsProcess"/>
    <dgm:cxn modelId="{C059138B-9320-41FF-847D-87DC5EB0947F}" type="presParOf" srcId="{C16047D8-6CC8-4C63-A396-4E686D3151F8}" destId="{1EA9A1C3-2065-47EC-B51B-78F25E07328E}"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DBA4D2-3455-4AD9-A142-098DFCAEFCCA}"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GB"/>
        </a:p>
      </dgm:t>
    </dgm:pt>
    <dgm:pt modelId="{8C319196-C785-4532-93D1-C47E822DAEB0}">
      <dgm:prSet phldrT="[Text]"/>
      <dgm:spPr/>
      <dgm:t>
        <a:bodyPr/>
        <a:lstStyle/>
        <a:p>
          <a:r>
            <a:rPr lang="en-GB" dirty="0"/>
            <a:t>Your career</a:t>
          </a:r>
        </a:p>
      </dgm:t>
    </dgm:pt>
    <dgm:pt modelId="{BDEDF9D6-C586-4CD7-B106-0B68EE099C50}" type="parTrans" cxnId="{1E765571-B26C-4400-A6E4-81E6B38C72D3}">
      <dgm:prSet/>
      <dgm:spPr/>
      <dgm:t>
        <a:bodyPr/>
        <a:lstStyle/>
        <a:p>
          <a:endParaRPr lang="en-GB"/>
        </a:p>
      </dgm:t>
    </dgm:pt>
    <dgm:pt modelId="{07E9C813-8744-4A0C-9F78-A08BF2A944C3}" type="sibTrans" cxnId="{1E765571-B26C-4400-A6E4-81E6B38C72D3}">
      <dgm:prSet/>
      <dgm:spPr/>
      <dgm:t>
        <a:bodyPr/>
        <a:lstStyle/>
        <a:p>
          <a:endParaRPr lang="en-GB"/>
        </a:p>
      </dgm:t>
    </dgm:pt>
    <dgm:pt modelId="{480CC3ED-EC87-449F-891A-4144D7493032}">
      <dgm:prSet phldrT="[Text]"/>
      <dgm:spPr/>
      <dgm:t>
        <a:bodyPr/>
        <a:lstStyle/>
        <a:p>
          <a:r>
            <a:rPr lang="en-GB" dirty="0"/>
            <a:t>Open Science</a:t>
          </a:r>
        </a:p>
      </dgm:t>
    </dgm:pt>
    <dgm:pt modelId="{13A4ACB5-26D0-4983-B1EF-0D4DCDA951F4}" type="parTrans" cxnId="{3919E0F5-817C-4BAF-B362-E4CEA9B162D3}">
      <dgm:prSet/>
      <dgm:spPr/>
      <dgm:t>
        <a:bodyPr/>
        <a:lstStyle/>
        <a:p>
          <a:endParaRPr lang="en-GB"/>
        </a:p>
      </dgm:t>
    </dgm:pt>
    <dgm:pt modelId="{FCB77570-2B6C-4930-88D9-AE43D085A83A}" type="sibTrans" cxnId="{3919E0F5-817C-4BAF-B362-E4CEA9B162D3}">
      <dgm:prSet/>
      <dgm:spPr/>
      <dgm:t>
        <a:bodyPr/>
        <a:lstStyle/>
        <a:p>
          <a:endParaRPr lang="en-GB"/>
        </a:p>
      </dgm:t>
    </dgm:pt>
    <dgm:pt modelId="{B254C4FE-C810-4372-9CD3-8DE6348DA1A7}" type="pres">
      <dgm:prSet presAssocID="{A4DBA4D2-3455-4AD9-A142-098DFCAEFCCA}" presName="compositeShape" presStyleCnt="0">
        <dgm:presLayoutVars>
          <dgm:chMax val="2"/>
          <dgm:dir/>
          <dgm:resizeHandles val="exact"/>
        </dgm:presLayoutVars>
      </dgm:prSet>
      <dgm:spPr/>
    </dgm:pt>
    <dgm:pt modelId="{7DD08BA2-831B-4133-90EC-4BD774DA9BBE}" type="pres">
      <dgm:prSet presAssocID="{8C319196-C785-4532-93D1-C47E822DAEB0}" presName="upArrow" presStyleLbl="node1" presStyleIdx="0" presStyleCnt="2" custLinFactNeighborX="30224" custLinFactNeighborY="-617"/>
      <dgm:spPr>
        <a:solidFill>
          <a:schemeClr val="accent4"/>
        </a:solidFill>
      </dgm:spPr>
    </dgm:pt>
    <dgm:pt modelId="{615A27F7-638F-41DE-B8A1-41887ECB8718}" type="pres">
      <dgm:prSet presAssocID="{8C319196-C785-4532-93D1-C47E822DAEB0}" presName="upArrowText" presStyleLbl="revTx" presStyleIdx="0" presStyleCnt="2" custLinFactNeighborX="18291" custLinFactNeighborY="-2402">
        <dgm:presLayoutVars>
          <dgm:chMax val="0"/>
          <dgm:bulletEnabled val="1"/>
        </dgm:presLayoutVars>
      </dgm:prSet>
      <dgm:spPr/>
    </dgm:pt>
    <dgm:pt modelId="{E15F2074-F41A-4430-9E04-BDDD5DFF4241}" type="pres">
      <dgm:prSet presAssocID="{480CC3ED-EC87-449F-891A-4144D7493032}" presName="downArrow" presStyleLbl="node1" presStyleIdx="1" presStyleCnt="2"/>
      <dgm:spPr/>
    </dgm:pt>
    <dgm:pt modelId="{C8C0FE46-523F-401A-8CF7-C222A77A3C90}" type="pres">
      <dgm:prSet presAssocID="{480CC3ED-EC87-449F-891A-4144D7493032}" presName="downArrowText" presStyleLbl="revTx" presStyleIdx="1" presStyleCnt="2">
        <dgm:presLayoutVars>
          <dgm:chMax val="0"/>
          <dgm:bulletEnabled val="1"/>
        </dgm:presLayoutVars>
      </dgm:prSet>
      <dgm:spPr/>
    </dgm:pt>
  </dgm:ptLst>
  <dgm:cxnLst>
    <dgm:cxn modelId="{1E765571-B26C-4400-A6E4-81E6B38C72D3}" srcId="{A4DBA4D2-3455-4AD9-A142-098DFCAEFCCA}" destId="{8C319196-C785-4532-93D1-C47E822DAEB0}" srcOrd="0" destOrd="0" parTransId="{BDEDF9D6-C586-4CD7-B106-0B68EE099C50}" sibTransId="{07E9C813-8744-4A0C-9F78-A08BF2A944C3}"/>
    <dgm:cxn modelId="{6D7DB696-767E-4E3E-B954-646AF29D0A32}" type="presOf" srcId="{A4DBA4D2-3455-4AD9-A142-098DFCAEFCCA}" destId="{B254C4FE-C810-4372-9CD3-8DE6348DA1A7}" srcOrd="0" destOrd="0" presId="urn:microsoft.com/office/officeart/2005/8/layout/arrow4"/>
    <dgm:cxn modelId="{1B7923AF-C056-4C02-8ED8-DA2E110D7542}" type="presOf" srcId="{8C319196-C785-4532-93D1-C47E822DAEB0}" destId="{615A27F7-638F-41DE-B8A1-41887ECB8718}" srcOrd="0" destOrd="0" presId="urn:microsoft.com/office/officeart/2005/8/layout/arrow4"/>
    <dgm:cxn modelId="{65405FD8-0783-4B79-B35F-346450D52879}" type="presOf" srcId="{480CC3ED-EC87-449F-891A-4144D7493032}" destId="{C8C0FE46-523F-401A-8CF7-C222A77A3C90}" srcOrd="0" destOrd="0" presId="urn:microsoft.com/office/officeart/2005/8/layout/arrow4"/>
    <dgm:cxn modelId="{3919E0F5-817C-4BAF-B362-E4CEA9B162D3}" srcId="{A4DBA4D2-3455-4AD9-A142-098DFCAEFCCA}" destId="{480CC3ED-EC87-449F-891A-4144D7493032}" srcOrd="1" destOrd="0" parTransId="{13A4ACB5-26D0-4983-B1EF-0D4DCDA951F4}" sibTransId="{FCB77570-2B6C-4930-88D9-AE43D085A83A}"/>
    <dgm:cxn modelId="{94B22876-A04E-4B15-9824-0ABF6AC7605D}" type="presParOf" srcId="{B254C4FE-C810-4372-9CD3-8DE6348DA1A7}" destId="{7DD08BA2-831B-4133-90EC-4BD774DA9BBE}" srcOrd="0" destOrd="0" presId="urn:microsoft.com/office/officeart/2005/8/layout/arrow4"/>
    <dgm:cxn modelId="{3907E3CA-5F35-4566-A218-A09AB67DC755}" type="presParOf" srcId="{B254C4FE-C810-4372-9CD3-8DE6348DA1A7}" destId="{615A27F7-638F-41DE-B8A1-41887ECB8718}" srcOrd="1" destOrd="0" presId="urn:microsoft.com/office/officeart/2005/8/layout/arrow4"/>
    <dgm:cxn modelId="{157DDA43-DB68-4772-A102-A82CF47ADB2C}" type="presParOf" srcId="{B254C4FE-C810-4372-9CD3-8DE6348DA1A7}" destId="{E15F2074-F41A-4430-9E04-BDDD5DFF4241}" srcOrd="2" destOrd="0" presId="urn:microsoft.com/office/officeart/2005/8/layout/arrow4"/>
    <dgm:cxn modelId="{6AA5A3E8-2B2C-44C1-B4BB-2C5DB98D86E0}" type="presParOf" srcId="{B254C4FE-C810-4372-9CD3-8DE6348DA1A7}" destId="{C8C0FE46-523F-401A-8CF7-C222A77A3C90}"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DBA4D2-3455-4AD9-A142-098DFCAEFCCA}"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GB"/>
        </a:p>
      </dgm:t>
    </dgm:pt>
    <dgm:pt modelId="{8C319196-C785-4532-93D1-C47E822DAEB0}">
      <dgm:prSet phldrT="[Text]"/>
      <dgm:spPr/>
      <dgm:t>
        <a:bodyPr/>
        <a:lstStyle/>
        <a:p>
          <a:pPr algn="ctr"/>
          <a:r>
            <a:rPr lang="en-GB" dirty="0"/>
            <a:t>Your career</a:t>
          </a:r>
        </a:p>
      </dgm:t>
    </dgm:pt>
    <dgm:pt modelId="{BDEDF9D6-C586-4CD7-B106-0B68EE099C50}" type="parTrans" cxnId="{1E765571-B26C-4400-A6E4-81E6B38C72D3}">
      <dgm:prSet/>
      <dgm:spPr/>
      <dgm:t>
        <a:bodyPr/>
        <a:lstStyle/>
        <a:p>
          <a:endParaRPr lang="en-GB"/>
        </a:p>
      </dgm:t>
    </dgm:pt>
    <dgm:pt modelId="{07E9C813-8744-4A0C-9F78-A08BF2A944C3}" type="sibTrans" cxnId="{1E765571-B26C-4400-A6E4-81E6B38C72D3}">
      <dgm:prSet/>
      <dgm:spPr/>
      <dgm:t>
        <a:bodyPr/>
        <a:lstStyle/>
        <a:p>
          <a:endParaRPr lang="en-GB"/>
        </a:p>
      </dgm:t>
    </dgm:pt>
    <dgm:pt modelId="{480CC3ED-EC87-449F-891A-4144D7493032}">
      <dgm:prSet phldrT="[Text]"/>
      <dgm:spPr/>
      <dgm:t>
        <a:bodyPr/>
        <a:lstStyle/>
        <a:p>
          <a:pPr algn="ctr"/>
          <a:r>
            <a:rPr lang="en-GB" dirty="0"/>
            <a:t>Open Science</a:t>
          </a:r>
        </a:p>
      </dgm:t>
    </dgm:pt>
    <dgm:pt modelId="{FCB77570-2B6C-4930-88D9-AE43D085A83A}" type="sibTrans" cxnId="{3919E0F5-817C-4BAF-B362-E4CEA9B162D3}">
      <dgm:prSet/>
      <dgm:spPr/>
      <dgm:t>
        <a:bodyPr/>
        <a:lstStyle/>
        <a:p>
          <a:endParaRPr lang="en-GB"/>
        </a:p>
      </dgm:t>
    </dgm:pt>
    <dgm:pt modelId="{13A4ACB5-26D0-4983-B1EF-0D4DCDA951F4}" type="parTrans" cxnId="{3919E0F5-817C-4BAF-B362-E4CEA9B162D3}">
      <dgm:prSet/>
      <dgm:spPr/>
      <dgm:t>
        <a:bodyPr/>
        <a:lstStyle/>
        <a:p>
          <a:endParaRPr lang="en-GB"/>
        </a:p>
      </dgm:t>
    </dgm:pt>
    <dgm:pt modelId="{B254C4FE-C810-4372-9CD3-8DE6348DA1A7}" type="pres">
      <dgm:prSet presAssocID="{A4DBA4D2-3455-4AD9-A142-098DFCAEFCCA}" presName="compositeShape" presStyleCnt="0">
        <dgm:presLayoutVars>
          <dgm:chMax val="2"/>
          <dgm:dir/>
          <dgm:resizeHandles val="exact"/>
        </dgm:presLayoutVars>
      </dgm:prSet>
      <dgm:spPr/>
    </dgm:pt>
    <dgm:pt modelId="{7DD08BA2-831B-4133-90EC-4BD774DA9BBE}" type="pres">
      <dgm:prSet presAssocID="{8C319196-C785-4532-93D1-C47E822DAEB0}" presName="upArrow" presStyleLbl="node1" presStyleIdx="0" presStyleCnt="2" custLinFactX="35655" custLinFactNeighborX="100000" custLinFactNeighborY="71048"/>
      <dgm:spPr>
        <a:solidFill>
          <a:schemeClr val="accent4"/>
        </a:solidFill>
      </dgm:spPr>
    </dgm:pt>
    <dgm:pt modelId="{615A27F7-638F-41DE-B8A1-41887ECB8718}" type="pres">
      <dgm:prSet presAssocID="{8C319196-C785-4532-93D1-C47E822DAEB0}" presName="upArrowText" presStyleLbl="revTx" presStyleIdx="0" presStyleCnt="2" custScaleX="56325" custLinFactNeighborX="-1455" custLinFactNeighborY="1754">
        <dgm:presLayoutVars>
          <dgm:chMax val="0"/>
          <dgm:bulletEnabled val="1"/>
        </dgm:presLayoutVars>
      </dgm:prSet>
      <dgm:spPr/>
    </dgm:pt>
    <dgm:pt modelId="{E15F2074-F41A-4430-9E04-BDDD5DFF4241}" type="pres">
      <dgm:prSet presAssocID="{480CC3ED-EC87-449F-891A-4144D7493032}" presName="downArrow" presStyleLbl="node1" presStyleIdx="1" presStyleCnt="2" custAng="10800000" custLinFactNeighborX="-6854" custLinFactNeighborY="-37285"/>
      <dgm:spPr/>
    </dgm:pt>
    <dgm:pt modelId="{C8C0FE46-523F-401A-8CF7-C222A77A3C90}" type="pres">
      <dgm:prSet presAssocID="{480CC3ED-EC87-449F-891A-4144D7493032}" presName="downArrowText" presStyleLbl="revTx" presStyleIdx="1" presStyleCnt="2" custScaleX="62851" custLinFactY="-6321" custLinFactNeighborX="-85003" custLinFactNeighborY="-100000">
        <dgm:presLayoutVars>
          <dgm:chMax val="0"/>
          <dgm:bulletEnabled val="1"/>
        </dgm:presLayoutVars>
      </dgm:prSet>
      <dgm:spPr/>
    </dgm:pt>
  </dgm:ptLst>
  <dgm:cxnLst>
    <dgm:cxn modelId="{1E765571-B26C-4400-A6E4-81E6B38C72D3}" srcId="{A4DBA4D2-3455-4AD9-A142-098DFCAEFCCA}" destId="{8C319196-C785-4532-93D1-C47E822DAEB0}" srcOrd="0" destOrd="0" parTransId="{BDEDF9D6-C586-4CD7-B106-0B68EE099C50}" sibTransId="{07E9C813-8744-4A0C-9F78-A08BF2A944C3}"/>
    <dgm:cxn modelId="{6D7DB696-767E-4E3E-B954-646AF29D0A32}" type="presOf" srcId="{A4DBA4D2-3455-4AD9-A142-098DFCAEFCCA}" destId="{B254C4FE-C810-4372-9CD3-8DE6348DA1A7}" srcOrd="0" destOrd="0" presId="urn:microsoft.com/office/officeart/2005/8/layout/arrow4"/>
    <dgm:cxn modelId="{1B7923AF-C056-4C02-8ED8-DA2E110D7542}" type="presOf" srcId="{8C319196-C785-4532-93D1-C47E822DAEB0}" destId="{615A27F7-638F-41DE-B8A1-41887ECB8718}" srcOrd="0" destOrd="0" presId="urn:microsoft.com/office/officeart/2005/8/layout/arrow4"/>
    <dgm:cxn modelId="{65405FD8-0783-4B79-B35F-346450D52879}" type="presOf" srcId="{480CC3ED-EC87-449F-891A-4144D7493032}" destId="{C8C0FE46-523F-401A-8CF7-C222A77A3C90}" srcOrd="0" destOrd="0" presId="urn:microsoft.com/office/officeart/2005/8/layout/arrow4"/>
    <dgm:cxn modelId="{3919E0F5-817C-4BAF-B362-E4CEA9B162D3}" srcId="{A4DBA4D2-3455-4AD9-A142-098DFCAEFCCA}" destId="{480CC3ED-EC87-449F-891A-4144D7493032}" srcOrd="1" destOrd="0" parTransId="{13A4ACB5-26D0-4983-B1EF-0D4DCDA951F4}" sibTransId="{FCB77570-2B6C-4930-88D9-AE43D085A83A}"/>
    <dgm:cxn modelId="{94B22876-A04E-4B15-9824-0ABF6AC7605D}" type="presParOf" srcId="{B254C4FE-C810-4372-9CD3-8DE6348DA1A7}" destId="{7DD08BA2-831B-4133-90EC-4BD774DA9BBE}" srcOrd="0" destOrd="0" presId="urn:microsoft.com/office/officeart/2005/8/layout/arrow4"/>
    <dgm:cxn modelId="{3907E3CA-5F35-4566-A218-A09AB67DC755}" type="presParOf" srcId="{B254C4FE-C810-4372-9CD3-8DE6348DA1A7}" destId="{615A27F7-638F-41DE-B8A1-41887ECB8718}" srcOrd="1" destOrd="0" presId="urn:microsoft.com/office/officeart/2005/8/layout/arrow4"/>
    <dgm:cxn modelId="{157DDA43-DB68-4772-A102-A82CF47ADB2C}" type="presParOf" srcId="{B254C4FE-C810-4372-9CD3-8DE6348DA1A7}" destId="{E15F2074-F41A-4430-9E04-BDDD5DFF4241}" srcOrd="2" destOrd="0" presId="urn:microsoft.com/office/officeart/2005/8/layout/arrow4"/>
    <dgm:cxn modelId="{6AA5A3E8-2B2C-44C1-B4BB-2C5DB98D86E0}" type="presParOf" srcId="{B254C4FE-C810-4372-9CD3-8DE6348DA1A7}" destId="{C8C0FE46-523F-401A-8CF7-C222A77A3C90}"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B00C3-1B67-4DD2-B26A-EE2BD7C6C873}">
      <dsp:nvSpPr>
        <dsp:cNvPr id="0" name=""/>
        <dsp:cNvSpPr/>
      </dsp:nvSpPr>
      <dsp:spPr>
        <a:xfrm>
          <a:off x="2731779" y="74199"/>
          <a:ext cx="3561576" cy="356157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GB" sz="2500" kern="1200" dirty="0"/>
            <a:t>FEAR</a:t>
          </a:r>
        </a:p>
      </dsp:txBody>
      <dsp:txXfrm>
        <a:off x="3206656" y="697475"/>
        <a:ext cx="2611822" cy="1602709"/>
      </dsp:txXfrm>
    </dsp:sp>
    <dsp:sp modelId="{DFD0928E-8B2C-48BE-AE94-8A177E135727}">
      <dsp:nvSpPr>
        <dsp:cNvPr id="0" name=""/>
        <dsp:cNvSpPr/>
      </dsp:nvSpPr>
      <dsp:spPr>
        <a:xfrm>
          <a:off x="4016915" y="2300184"/>
          <a:ext cx="3561576" cy="3561576"/>
        </a:xfrm>
        <a:prstGeom prst="ellipse">
          <a:avLst/>
        </a:prstGeom>
        <a:solidFill>
          <a:schemeClr val="accent5">
            <a:alpha val="50000"/>
            <a:hueOff val="-589455"/>
            <a:satOff val="4905"/>
            <a:lumOff val="-12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GB" sz="2500" kern="1200" dirty="0"/>
            <a:t>POWER</a:t>
          </a:r>
        </a:p>
      </dsp:txBody>
      <dsp:txXfrm>
        <a:off x="5106164" y="3220258"/>
        <a:ext cx="2136945" cy="1958866"/>
      </dsp:txXfrm>
    </dsp:sp>
    <dsp:sp modelId="{D882C70E-983D-406B-AC39-B91BCBFB6F45}">
      <dsp:nvSpPr>
        <dsp:cNvPr id="0" name=""/>
        <dsp:cNvSpPr/>
      </dsp:nvSpPr>
      <dsp:spPr>
        <a:xfrm>
          <a:off x="1446644" y="2300184"/>
          <a:ext cx="3561576" cy="3561576"/>
        </a:xfrm>
        <a:prstGeom prst="ellipse">
          <a:avLst/>
        </a:prstGeom>
        <a:solidFill>
          <a:schemeClr val="accent5">
            <a:alpha val="50000"/>
            <a:hueOff val="-1178911"/>
            <a:satOff val="9810"/>
            <a:lumOff val="-2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GB" sz="2500" kern="1200" dirty="0"/>
            <a:t>COMPETITION</a:t>
          </a:r>
        </a:p>
      </dsp:txBody>
      <dsp:txXfrm>
        <a:off x="1782026" y="3220258"/>
        <a:ext cx="2136945" cy="1958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08BA2-831B-4133-90EC-4BD774DA9BBE}">
      <dsp:nvSpPr>
        <dsp:cNvPr id="0" name=""/>
        <dsp:cNvSpPr/>
      </dsp:nvSpPr>
      <dsp:spPr>
        <a:xfrm>
          <a:off x="814938" y="0"/>
          <a:ext cx="2681541" cy="2600282"/>
        </a:xfrm>
        <a:prstGeom prst="upArrow">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A27F7-638F-41DE-B8A1-41887ECB8718}">
      <dsp:nvSpPr>
        <dsp:cNvPr id="0" name=""/>
        <dsp:cNvSpPr/>
      </dsp:nvSpPr>
      <dsp:spPr>
        <a:xfrm>
          <a:off x="3575388" y="0"/>
          <a:ext cx="4550494"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marL="0" lvl="0" indent="0" algn="l" defTabSz="2889250">
            <a:lnSpc>
              <a:spcPct val="90000"/>
            </a:lnSpc>
            <a:spcBef>
              <a:spcPct val="0"/>
            </a:spcBef>
            <a:spcAft>
              <a:spcPct val="35000"/>
            </a:spcAft>
            <a:buNone/>
          </a:pPr>
          <a:r>
            <a:rPr lang="en-GB" sz="6500" kern="1200" dirty="0"/>
            <a:t>Your career</a:t>
          </a:r>
        </a:p>
      </dsp:txBody>
      <dsp:txXfrm>
        <a:off x="3575388" y="0"/>
        <a:ext cx="4550494" cy="2600282"/>
      </dsp:txXfrm>
    </dsp:sp>
    <dsp:sp modelId="{E15F2074-F41A-4430-9E04-BDDD5DFF4241}">
      <dsp:nvSpPr>
        <dsp:cNvPr id="0" name=""/>
        <dsp:cNvSpPr/>
      </dsp:nvSpPr>
      <dsp:spPr>
        <a:xfrm>
          <a:off x="808931" y="2816973"/>
          <a:ext cx="2681541" cy="2600282"/>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C0FE46-523F-401A-8CF7-C222A77A3C90}">
      <dsp:nvSpPr>
        <dsp:cNvPr id="0" name=""/>
        <dsp:cNvSpPr/>
      </dsp:nvSpPr>
      <dsp:spPr>
        <a:xfrm>
          <a:off x="3570919" y="2816973"/>
          <a:ext cx="4550494"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marL="0" lvl="0" indent="0" algn="l" defTabSz="2889250">
            <a:lnSpc>
              <a:spcPct val="90000"/>
            </a:lnSpc>
            <a:spcBef>
              <a:spcPct val="0"/>
            </a:spcBef>
            <a:spcAft>
              <a:spcPct val="35000"/>
            </a:spcAft>
            <a:buNone/>
          </a:pPr>
          <a:r>
            <a:rPr lang="en-GB" sz="6500" kern="1200" dirty="0"/>
            <a:t>Open Science</a:t>
          </a:r>
        </a:p>
      </dsp:txBody>
      <dsp:txXfrm>
        <a:off x="3570919" y="2816973"/>
        <a:ext cx="4550494" cy="2600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FFF75-3059-4663-A5FE-3F66C1F72C7B}">
      <dsp:nvSpPr>
        <dsp:cNvPr id="0" name=""/>
        <dsp:cNvSpPr/>
      </dsp:nvSpPr>
      <dsp:spPr>
        <a:xfrm>
          <a:off x="1609878" y="-6641"/>
          <a:ext cx="6325176" cy="6325176"/>
        </a:xfrm>
        <a:prstGeom prst="circularArrow">
          <a:avLst>
            <a:gd name="adj1" fmla="val 5544"/>
            <a:gd name="adj2" fmla="val 330680"/>
            <a:gd name="adj3" fmla="val 13747951"/>
            <a:gd name="adj4" fmla="val 17403013"/>
            <a:gd name="adj5" fmla="val 5757"/>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09AC16-CED0-4544-8936-B3E287C638AC}">
      <dsp:nvSpPr>
        <dsp:cNvPr id="0" name=""/>
        <dsp:cNvSpPr/>
      </dsp:nvSpPr>
      <dsp:spPr>
        <a:xfrm>
          <a:off x="3289777" y="3244"/>
          <a:ext cx="2997508" cy="14987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No choice in publishing venue</a:t>
          </a:r>
        </a:p>
      </dsp:txBody>
      <dsp:txXfrm>
        <a:off x="3362940" y="76407"/>
        <a:ext cx="2851182" cy="1352428"/>
      </dsp:txXfrm>
    </dsp:sp>
    <dsp:sp modelId="{263F4196-C34C-4AC9-AFFC-64E824952649}">
      <dsp:nvSpPr>
        <dsp:cNvPr id="0" name=""/>
        <dsp:cNvSpPr/>
      </dsp:nvSpPr>
      <dsp:spPr>
        <a:xfrm>
          <a:off x="5855065" y="1867034"/>
          <a:ext cx="2997508" cy="1498754"/>
        </a:xfrm>
        <a:prstGeom prst="roundRect">
          <a:avLst/>
        </a:prstGeom>
        <a:solidFill>
          <a:schemeClr val="accent5">
            <a:hueOff val="-294728"/>
            <a:satOff val="2453"/>
            <a:lumOff val="-647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Forced to play the game</a:t>
          </a:r>
        </a:p>
      </dsp:txBody>
      <dsp:txXfrm>
        <a:off x="5928228" y="1940197"/>
        <a:ext cx="2851182" cy="1352428"/>
      </dsp:txXfrm>
    </dsp:sp>
    <dsp:sp modelId="{33341014-4A81-4C2F-84B0-482684AE4C2A}">
      <dsp:nvSpPr>
        <dsp:cNvPr id="0" name=""/>
        <dsp:cNvSpPr/>
      </dsp:nvSpPr>
      <dsp:spPr>
        <a:xfrm>
          <a:off x="5248234" y="4404220"/>
          <a:ext cx="2997508" cy="1498754"/>
        </a:xfrm>
        <a:prstGeom prst="roundRect">
          <a:avLst/>
        </a:prstGeom>
        <a:solidFill>
          <a:schemeClr val="accent5">
            <a:hueOff val="-589455"/>
            <a:satOff val="4905"/>
            <a:lumOff val="-12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Reinforcement of power imbalances</a:t>
          </a:r>
        </a:p>
      </dsp:txBody>
      <dsp:txXfrm>
        <a:off x="5321397" y="4477383"/>
        <a:ext cx="2851182" cy="1352428"/>
      </dsp:txXfrm>
    </dsp:sp>
    <dsp:sp modelId="{4EFA5FA1-02C4-459E-B0F4-6261C2670123}">
      <dsp:nvSpPr>
        <dsp:cNvPr id="0" name=""/>
        <dsp:cNvSpPr/>
      </dsp:nvSpPr>
      <dsp:spPr>
        <a:xfrm>
          <a:off x="1268007" y="4404217"/>
          <a:ext cx="2997508" cy="1498754"/>
        </a:xfrm>
        <a:prstGeom prst="roundRect">
          <a:avLst/>
        </a:prstGeom>
        <a:solidFill>
          <a:schemeClr val="accent5">
            <a:hueOff val="-884183"/>
            <a:satOff val="7358"/>
            <a:lumOff val="-194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Cultural inertia and innovation stifling</a:t>
          </a:r>
        </a:p>
      </dsp:txBody>
      <dsp:txXfrm>
        <a:off x="1341170" y="4477380"/>
        <a:ext cx="2851182" cy="1352428"/>
      </dsp:txXfrm>
    </dsp:sp>
    <dsp:sp modelId="{43731CF7-2ECB-473B-98C6-E24762E40837}">
      <dsp:nvSpPr>
        <dsp:cNvPr id="0" name=""/>
        <dsp:cNvSpPr/>
      </dsp:nvSpPr>
      <dsp:spPr>
        <a:xfrm>
          <a:off x="724489" y="1867034"/>
          <a:ext cx="2997508" cy="1498754"/>
        </a:xfrm>
        <a:prstGeom prst="roundRect">
          <a:avLst/>
        </a:prstGeom>
        <a:solidFill>
          <a:schemeClr val="accent5">
            <a:hueOff val="-1178911"/>
            <a:satOff val="9810"/>
            <a:lumOff val="-2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Commercial interests govern</a:t>
          </a:r>
        </a:p>
      </dsp:txBody>
      <dsp:txXfrm>
        <a:off x="797652" y="1940197"/>
        <a:ext cx="2851182" cy="13524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C50F3-015E-4656-9F5C-B7127DE6B346}">
      <dsp:nvSpPr>
        <dsp:cNvPr id="0" name=""/>
        <dsp:cNvSpPr/>
      </dsp:nvSpPr>
      <dsp:spPr>
        <a:xfrm>
          <a:off x="0" y="395325"/>
          <a:ext cx="9725235" cy="1416364"/>
        </a:xfrm>
        <a:prstGeom prst="rightArrow">
          <a:avLst>
            <a:gd name="adj1" fmla="val 50000"/>
            <a:gd name="adj2" fmla="val 5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4848" numCol="1" spcCol="1270" anchor="ctr" anchorCtr="0">
          <a:noAutofit/>
        </a:bodyPr>
        <a:lstStyle/>
        <a:p>
          <a:pPr marL="0" lvl="0" indent="0" algn="l" defTabSz="1200150">
            <a:lnSpc>
              <a:spcPct val="90000"/>
            </a:lnSpc>
            <a:spcBef>
              <a:spcPct val="0"/>
            </a:spcBef>
            <a:spcAft>
              <a:spcPct val="35000"/>
            </a:spcAft>
            <a:buNone/>
          </a:pPr>
          <a:r>
            <a:rPr lang="en-GB" sz="2700" kern="1200" dirty="0"/>
            <a:t>Guidance</a:t>
          </a:r>
        </a:p>
      </dsp:txBody>
      <dsp:txXfrm>
        <a:off x="0" y="749416"/>
        <a:ext cx="9371144" cy="708182"/>
      </dsp:txXfrm>
    </dsp:sp>
    <dsp:sp modelId="{4EBF8B2D-FF80-455B-B254-CBB80BAF9346}">
      <dsp:nvSpPr>
        <dsp:cNvPr id="0" name=""/>
        <dsp:cNvSpPr/>
      </dsp:nvSpPr>
      <dsp:spPr>
        <a:xfrm>
          <a:off x="0" y="1487547"/>
          <a:ext cx="2995372" cy="2728440"/>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Lack of clarity over assessment of outputs and activities. Lack of adequate training and education.</a:t>
          </a:r>
        </a:p>
      </dsp:txBody>
      <dsp:txXfrm>
        <a:off x="0" y="1487547"/>
        <a:ext cx="2995372" cy="2728440"/>
      </dsp:txXfrm>
    </dsp:sp>
    <dsp:sp modelId="{2FE10005-396F-468D-89F8-BA5544B1331B}">
      <dsp:nvSpPr>
        <dsp:cNvPr id="0" name=""/>
        <dsp:cNvSpPr/>
      </dsp:nvSpPr>
      <dsp:spPr>
        <a:xfrm>
          <a:off x="2995372" y="867447"/>
          <a:ext cx="6729863" cy="1416364"/>
        </a:xfrm>
        <a:prstGeom prst="rightArrow">
          <a:avLst>
            <a:gd name="adj1" fmla="val 50000"/>
            <a:gd name="adj2" fmla="val 50000"/>
          </a:avLst>
        </a:prstGeom>
        <a:solidFill>
          <a:schemeClr val="accent5">
            <a:hueOff val="-589455"/>
            <a:satOff val="4905"/>
            <a:lumOff val="-12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4848" numCol="1" spcCol="1270" anchor="ctr" anchorCtr="0">
          <a:noAutofit/>
        </a:bodyPr>
        <a:lstStyle/>
        <a:p>
          <a:pPr marL="0" lvl="0" indent="0" algn="l" defTabSz="1200150">
            <a:lnSpc>
              <a:spcPct val="90000"/>
            </a:lnSpc>
            <a:spcBef>
              <a:spcPct val="0"/>
            </a:spcBef>
            <a:spcAft>
              <a:spcPct val="35000"/>
            </a:spcAft>
            <a:buNone/>
          </a:pPr>
          <a:r>
            <a:rPr lang="en-GB" sz="2700" kern="1200" dirty="0"/>
            <a:t>Incentives</a:t>
          </a:r>
        </a:p>
      </dsp:txBody>
      <dsp:txXfrm>
        <a:off x="2995372" y="1221538"/>
        <a:ext cx="6375772" cy="708182"/>
      </dsp:txXfrm>
    </dsp:sp>
    <dsp:sp modelId="{151912EE-570D-48A2-8C12-11C867E6FBE4}">
      <dsp:nvSpPr>
        <dsp:cNvPr id="0" name=""/>
        <dsp:cNvSpPr/>
      </dsp:nvSpPr>
      <dsp:spPr>
        <a:xfrm>
          <a:off x="2995372" y="1959668"/>
          <a:ext cx="2995372" cy="2728440"/>
        </a:xfrm>
        <a:prstGeom prst="rect">
          <a:avLst/>
        </a:prstGeom>
        <a:solidFill>
          <a:schemeClr val="lt1">
            <a:hueOff val="0"/>
            <a:satOff val="0"/>
            <a:lumOff val="0"/>
            <a:alphaOff val="0"/>
          </a:schemeClr>
        </a:solidFill>
        <a:ln w="12700" cap="flat" cmpd="sng" algn="ctr">
          <a:solidFill>
            <a:schemeClr val="accent5">
              <a:hueOff val="-589455"/>
              <a:satOff val="4905"/>
              <a:lumOff val="-129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Lack of professional incentives for Open Science. Innovators are marginalised.</a:t>
          </a:r>
        </a:p>
      </dsp:txBody>
      <dsp:txXfrm>
        <a:off x="2995372" y="1959668"/>
        <a:ext cx="2995372" cy="2728440"/>
      </dsp:txXfrm>
    </dsp:sp>
    <dsp:sp modelId="{7CF5A07D-CB3C-4594-837B-3A083DD875EE}">
      <dsp:nvSpPr>
        <dsp:cNvPr id="0" name=""/>
        <dsp:cNvSpPr/>
      </dsp:nvSpPr>
      <dsp:spPr>
        <a:xfrm>
          <a:off x="5990745" y="1339568"/>
          <a:ext cx="3734490" cy="1416364"/>
        </a:xfrm>
        <a:prstGeom prst="rightArrow">
          <a:avLst>
            <a:gd name="adj1" fmla="val 50000"/>
            <a:gd name="adj2" fmla="val 50000"/>
          </a:avLst>
        </a:prstGeom>
        <a:solidFill>
          <a:schemeClr val="accent5">
            <a:hueOff val="-1178911"/>
            <a:satOff val="9810"/>
            <a:lumOff val="-2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4848" numCol="1" spcCol="1270" anchor="ctr" anchorCtr="0">
          <a:noAutofit/>
        </a:bodyPr>
        <a:lstStyle/>
        <a:p>
          <a:pPr marL="0" lvl="0" indent="0" algn="l" defTabSz="1200150">
            <a:lnSpc>
              <a:spcPct val="90000"/>
            </a:lnSpc>
            <a:spcBef>
              <a:spcPct val="0"/>
            </a:spcBef>
            <a:spcAft>
              <a:spcPct val="35000"/>
            </a:spcAft>
            <a:buNone/>
          </a:pPr>
          <a:r>
            <a:rPr lang="en-GB" sz="2700" kern="1200" dirty="0"/>
            <a:t>Rewards</a:t>
          </a:r>
        </a:p>
      </dsp:txBody>
      <dsp:txXfrm>
        <a:off x="5990745" y="1693659"/>
        <a:ext cx="3380399" cy="708182"/>
      </dsp:txXfrm>
    </dsp:sp>
    <dsp:sp modelId="{1EA9A1C3-2065-47EC-B51B-78F25E07328E}">
      <dsp:nvSpPr>
        <dsp:cNvPr id="0" name=""/>
        <dsp:cNvSpPr/>
      </dsp:nvSpPr>
      <dsp:spPr>
        <a:xfrm>
          <a:off x="5990745" y="2574200"/>
          <a:ext cx="2995372" cy="2403688"/>
        </a:xfrm>
        <a:prstGeom prst="rect">
          <a:avLst/>
        </a:prstGeom>
        <a:solidFill>
          <a:schemeClr val="lt1">
            <a:hueOff val="0"/>
            <a:satOff val="0"/>
            <a:lumOff val="0"/>
            <a:alphaOff val="0"/>
          </a:schemeClr>
        </a:solidFill>
        <a:ln w="12700" cap="flat" cmpd="sng" algn="ctr">
          <a:solidFill>
            <a:schemeClr val="accent5">
              <a:hueOff val="-1178911"/>
              <a:satOff val="9810"/>
              <a:lumOff val="-25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Hiring, promotion, tenure decisions all fail to account for Open Science activities.</a:t>
          </a:r>
        </a:p>
      </dsp:txBody>
      <dsp:txXfrm>
        <a:off x="5990745" y="2574200"/>
        <a:ext cx="2995372" cy="24036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08BA2-831B-4133-90EC-4BD774DA9BBE}">
      <dsp:nvSpPr>
        <dsp:cNvPr id="0" name=""/>
        <dsp:cNvSpPr/>
      </dsp:nvSpPr>
      <dsp:spPr>
        <a:xfrm>
          <a:off x="814938" y="0"/>
          <a:ext cx="2681541" cy="2600282"/>
        </a:xfrm>
        <a:prstGeom prst="upArrow">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A27F7-638F-41DE-B8A1-41887ECB8718}">
      <dsp:nvSpPr>
        <dsp:cNvPr id="0" name=""/>
        <dsp:cNvSpPr/>
      </dsp:nvSpPr>
      <dsp:spPr>
        <a:xfrm>
          <a:off x="3575388" y="0"/>
          <a:ext cx="4550494"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marL="0" lvl="0" indent="0" algn="l" defTabSz="2889250">
            <a:lnSpc>
              <a:spcPct val="90000"/>
            </a:lnSpc>
            <a:spcBef>
              <a:spcPct val="0"/>
            </a:spcBef>
            <a:spcAft>
              <a:spcPct val="35000"/>
            </a:spcAft>
            <a:buNone/>
          </a:pPr>
          <a:r>
            <a:rPr lang="en-GB" sz="6500" kern="1200" dirty="0"/>
            <a:t>Your career</a:t>
          </a:r>
        </a:p>
      </dsp:txBody>
      <dsp:txXfrm>
        <a:off x="3575388" y="0"/>
        <a:ext cx="4550494" cy="2600282"/>
      </dsp:txXfrm>
    </dsp:sp>
    <dsp:sp modelId="{E15F2074-F41A-4430-9E04-BDDD5DFF4241}">
      <dsp:nvSpPr>
        <dsp:cNvPr id="0" name=""/>
        <dsp:cNvSpPr/>
      </dsp:nvSpPr>
      <dsp:spPr>
        <a:xfrm>
          <a:off x="808931" y="2816973"/>
          <a:ext cx="2681541" cy="2600282"/>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C0FE46-523F-401A-8CF7-C222A77A3C90}">
      <dsp:nvSpPr>
        <dsp:cNvPr id="0" name=""/>
        <dsp:cNvSpPr/>
      </dsp:nvSpPr>
      <dsp:spPr>
        <a:xfrm>
          <a:off x="3570919" y="2816973"/>
          <a:ext cx="4550494"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marL="0" lvl="0" indent="0" algn="l" defTabSz="2889250">
            <a:lnSpc>
              <a:spcPct val="90000"/>
            </a:lnSpc>
            <a:spcBef>
              <a:spcPct val="0"/>
            </a:spcBef>
            <a:spcAft>
              <a:spcPct val="35000"/>
            </a:spcAft>
            <a:buNone/>
          </a:pPr>
          <a:r>
            <a:rPr lang="en-GB" sz="6500" kern="1200" dirty="0"/>
            <a:t>Open Science</a:t>
          </a:r>
        </a:p>
      </dsp:txBody>
      <dsp:txXfrm>
        <a:off x="3570919" y="2816973"/>
        <a:ext cx="4550494" cy="26002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08BA2-831B-4133-90EC-4BD774DA9BBE}">
      <dsp:nvSpPr>
        <dsp:cNvPr id="0" name=""/>
        <dsp:cNvSpPr/>
      </dsp:nvSpPr>
      <dsp:spPr>
        <a:xfrm>
          <a:off x="4064730" y="1847448"/>
          <a:ext cx="2681541" cy="2600282"/>
        </a:xfrm>
        <a:prstGeom prst="upArrow">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A27F7-638F-41DE-B8A1-41887ECB8718}">
      <dsp:nvSpPr>
        <dsp:cNvPr id="0" name=""/>
        <dsp:cNvSpPr/>
      </dsp:nvSpPr>
      <dsp:spPr>
        <a:xfrm>
          <a:off x="4116577" y="45608"/>
          <a:ext cx="2563066"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ctr" defTabSz="1955800">
            <a:lnSpc>
              <a:spcPct val="90000"/>
            </a:lnSpc>
            <a:spcBef>
              <a:spcPct val="0"/>
            </a:spcBef>
            <a:spcAft>
              <a:spcPct val="35000"/>
            </a:spcAft>
            <a:buNone/>
          </a:pPr>
          <a:r>
            <a:rPr lang="en-GB" sz="4400" kern="1200" dirty="0"/>
            <a:t>Your career</a:t>
          </a:r>
        </a:p>
      </dsp:txBody>
      <dsp:txXfrm>
        <a:off x="4116577" y="45608"/>
        <a:ext cx="2563066" cy="2600282"/>
      </dsp:txXfrm>
    </dsp:sp>
    <dsp:sp modelId="{E15F2074-F41A-4430-9E04-BDDD5DFF4241}">
      <dsp:nvSpPr>
        <dsp:cNvPr id="0" name=""/>
        <dsp:cNvSpPr/>
      </dsp:nvSpPr>
      <dsp:spPr>
        <a:xfrm rot="10800000">
          <a:off x="1047754" y="1847457"/>
          <a:ext cx="2681541" cy="2600282"/>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C0FE46-523F-401A-8CF7-C222A77A3C90}">
      <dsp:nvSpPr>
        <dsp:cNvPr id="0" name=""/>
        <dsp:cNvSpPr/>
      </dsp:nvSpPr>
      <dsp:spPr>
        <a:xfrm>
          <a:off x="970709" y="52326"/>
          <a:ext cx="2860031" cy="260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0" rIns="312928" bIns="312928" numCol="1" spcCol="1270" anchor="ctr" anchorCtr="0">
          <a:noAutofit/>
        </a:bodyPr>
        <a:lstStyle/>
        <a:p>
          <a:pPr marL="0" lvl="0" indent="0" algn="ctr" defTabSz="1955800">
            <a:lnSpc>
              <a:spcPct val="90000"/>
            </a:lnSpc>
            <a:spcBef>
              <a:spcPct val="0"/>
            </a:spcBef>
            <a:spcAft>
              <a:spcPct val="35000"/>
            </a:spcAft>
            <a:buNone/>
          </a:pPr>
          <a:r>
            <a:rPr lang="en-GB" sz="4400" kern="1200" dirty="0"/>
            <a:t>Open Science</a:t>
          </a:r>
        </a:p>
      </dsp:txBody>
      <dsp:txXfrm>
        <a:off x="970709" y="52326"/>
        <a:ext cx="2860031" cy="260028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EB0D-CA17-4AC9-B202-698D8EDF44FE}" type="datetimeFigureOut">
              <a:rPr lang="en-GB" smtClean="0"/>
              <a:t>20/04/2018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70CFC-46FC-4DEA-A436-8E2D7D603D77}" type="slidenum">
              <a:rPr lang="en-GB" smtClean="0"/>
              <a:t>‹#›</a:t>
            </a:fld>
            <a:endParaRPr lang="en-GB"/>
          </a:p>
        </p:txBody>
      </p:sp>
    </p:spTree>
    <p:extLst>
      <p:ext uri="{BB962C8B-B14F-4D97-AF65-F5344CB8AC3E}">
        <p14:creationId xmlns:p14="http://schemas.microsoft.com/office/powerpoint/2010/main" val="106070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70B922B-49DA-4978-972F-D37C7B65F1C2}" type="datetimeFigureOut">
              <a:rPr lang="en-GB" smtClean="0"/>
              <a:t>20/04/2018</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3722806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201212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50549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5ED9A5C2-7635-4F1E-9956-32C423A521AF}"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0151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52655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70B922B-49DA-4978-972F-D37C7B65F1C2}"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059561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70B922B-49DA-4978-972F-D37C7B65F1C2}"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3633631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B922B-49DA-4978-972F-D37C7B65F1C2}"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009682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70B922B-49DA-4978-972F-D37C7B65F1C2}" type="datetimeFigureOut">
              <a:rPr lang="en-GB" smtClean="0"/>
              <a:t>20/04/2018</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90113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B922B-49DA-4978-972F-D37C7B65F1C2}"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35413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70B922B-49DA-4978-972F-D37C7B65F1C2}" type="datetimeFigureOut">
              <a:rPr lang="en-GB" smtClean="0"/>
              <a:t>20/04/2018</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2439435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71858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0B922B-49DA-4978-972F-D37C7B65F1C2}" type="datetimeFigureOut">
              <a:rPr lang="en-GB" smtClean="0"/>
              <a:t>20/04/2018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461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0B922B-49DA-4978-972F-D37C7B65F1C2}"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3236083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0B922B-49DA-4978-972F-D37C7B65F1C2}" type="datetimeFigureOut">
              <a:rPr lang="en-GB" smtClean="0"/>
              <a:t>20/04/2018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17280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79482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0B922B-49DA-4978-972F-D37C7B65F1C2}"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D9A5C2-7635-4F1E-9956-32C423A521AF}" type="slidenum">
              <a:rPr lang="en-GB" smtClean="0"/>
              <a:t>‹#›</a:t>
            </a:fld>
            <a:endParaRPr lang="en-GB"/>
          </a:p>
        </p:txBody>
      </p:sp>
    </p:spTree>
    <p:extLst>
      <p:ext uri="{BB962C8B-B14F-4D97-AF65-F5344CB8AC3E}">
        <p14:creationId xmlns:p14="http://schemas.microsoft.com/office/powerpoint/2010/main" val="897926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0B922B-49DA-4978-972F-D37C7B65F1C2}" type="datetimeFigureOut">
              <a:rPr lang="en-GB" smtClean="0"/>
              <a:t>20/04/2018</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D9A5C2-7635-4F1E-9956-32C423A521AF}" type="slidenum">
              <a:rPr lang="en-GB" smtClean="0"/>
              <a:t>‹#›</a:t>
            </a:fld>
            <a:endParaRPr lang="en-GB"/>
          </a:p>
        </p:txBody>
      </p:sp>
    </p:spTree>
    <p:extLst>
      <p:ext uri="{BB962C8B-B14F-4D97-AF65-F5344CB8AC3E}">
        <p14:creationId xmlns:p14="http://schemas.microsoft.com/office/powerpoint/2010/main" val="142594183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kopernio.com/" TargetMode="External"/><Relationship Id="rId7" Type="http://schemas.openxmlformats.org/officeDocument/2006/relationships/image" Target="../media/image16.png"/><Relationship Id="rId2" Type="http://schemas.openxmlformats.org/officeDocument/2006/relationships/hyperlink" Target="https://unpaywall.org/" TargetMode="External"/><Relationship Id="rId1" Type="http://schemas.openxmlformats.org/officeDocument/2006/relationships/slideLayout" Target="../slideLayouts/slideLayout2.xml"/><Relationship Id="rId6" Type="http://schemas.openxmlformats.org/officeDocument/2006/relationships/hyperlink" Target="https://figshare.com/collections/How_to_make_your_work_100_Open_Access_for_free_and_legally_multi-lingual_/3943972"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www.natureindex.com/news-blog/young-researchers-preach-open-access-yet-many-dont-practi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health-policy-systems.biomedcentral.com/articles/10.1186/s12961-017-0235-3"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paleorxiv.github.io/journal_policies.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f1000research.com/articles/5-632/v3" TargetMode="External"/><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c.europa.eu/digital-single-market/en/news/open-innovation-open-science-open-world-vision-europe" TargetMode="External"/><Relationship Id="rId2" Type="http://schemas.openxmlformats.org/officeDocument/2006/relationships/hyperlink" Target="https://en.wikipedia.org/wiki/Open_sci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hyopenresearch.org/"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peerj.com/articles/175/" TargetMode="External"/><Relationship Id="rId5" Type="http://schemas.openxmlformats.org/officeDocument/2006/relationships/hyperlink" Target="https://scholarlykitchen.sspnet.org/2014/12/09/whats-going-on-in-the-library-part-2-the-convergence-of-data-repositories-and-library-publishers/"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whyopenresearch.org/"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lifesciences.org/articles/16800"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hyperlink" Target="https://opensciencemooc.e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s.io/our-services/top-guidelines/" TargetMode="External"/><Relationship Id="rId2" Type="http://schemas.openxmlformats.org/officeDocument/2006/relationships/hyperlink" Target="https://www.force11.org/group/fairgroup/fairprinciples" TargetMode="Externa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public.etherpad-mozilla.org/p/OpenSci_MOOC" TargetMode="External"/><Relationship Id="rId3" Type="http://schemas.openxmlformats.org/officeDocument/2006/relationships/hyperlink" Target="https://opensciencemooc.eu/documents/" TargetMode="External"/><Relationship Id="rId7" Type="http://schemas.openxmlformats.org/officeDocument/2006/relationships/hyperlink" Target="https://opensciencemooc.eu/about-us/terms-of-service/"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opensciencemooc.eu/about-us/diversity-statement/" TargetMode="External"/><Relationship Id="rId5" Type="http://schemas.openxmlformats.org/officeDocument/2006/relationships/hyperlink" Target="https://opensciencemooc.eu/about-us/code-of-conduct/" TargetMode="External"/><Relationship Id="rId4" Type="http://schemas.openxmlformats.org/officeDocument/2006/relationships/hyperlink" Target="https://opensciencemooc.eu/steering-committee/" TargetMode="External"/><Relationship Id="rId9" Type="http://schemas.openxmlformats.org/officeDocument/2006/relationships/hyperlink" Target="https://drive.google.com/drive/folders/0B8feXr2D75GWTnduS3M4ZlRSZ3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ozilla/global-sprint/issues/253"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hyperlink" Target="https://opensciencemooc.eu/about-us/partners/" TargetMode="Externa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A3AC-2F1B-4828-A372-E250386DE7EE}"/>
              </a:ext>
            </a:extLst>
          </p:cNvPr>
          <p:cNvSpPr>
            <a:spLocks noGrp="1"/>
          </p:cNvSpPr>
          <p:nvPr>
            <p:ph type="ctrTitle"/>
          </p:nvPr>
        </p:nvSpPr>
        <p:spPr>
          <a:xfrm>
            <a:off x="1371600" y="1803404"/>
            <a:ext cx="8186989" cy="2511921"/>
          </a:xfrm>
        </p:spPr>
        <p:txBody>
          <a:bodyPr>
            <a:normAutofit fontScale="90000"/>
          </a:bodyPr>
          <a:lstStyle/>
          <a:p>
            <a:r>
              <a:rPr lang="de-DE" dirty="0"/>
              <a:t>An Open </a:t>
            </a:r>
            <a:r>
              <a:rPr lang="en-GB" dirty="0"/>
              <a:t>science</a:t>
            </a:r>
            <a:r>
              <a:rPr lang="de-DE" dirty="0"/>
              <a:t> </a:t>
            </a:r>
            <a:r>
              <a:rPr lang="de-DE" dirty="0" err="1"/>
              <a:t>education</a:t>
            </a:r>
            <a:r>
              <a:rPr lang="de-DE" dirty="0"/>
              <a:t> </a:t>
            </a:r>
            <a:r>
              <a:rPr lang="de-DE" dirty="0" err="1"/>
              <a:t>crisis</a:t>
            </a:r>
            <a:r>
              <a:rPr lang="de-DE" dirty="0"/>
              <a:t> (and </a:t>
            </a:r>
            <a:r>
              <a:rPr lang="de-DE" dirty="0" err="1"/>
              <a:t>how</a:t>
            </a:r>
            <a:r>
              <a:rPr lang="de-DE" dirty="0"/>
              <a:t> </a:t>
            </a:r>
            <a:r>
              <a:rPr lang="de-DE" dirty="0" err="1"/>
              <a:t>to</a:t>
            </a:r>
            <a:r>
              <a:rPr lang="de-DE" dirty="0"/>
              <a:t> </a:t>
            </a:r>
            <a:r>
              <a:rPr lang="de-DE" dirty="0" err="1"/>
              <a:t>solve</a:t>
            </a:r>
            <a:r>
              <a:rPr lang="de-DE" dirty="0"/>
              <a:t> </a:t>
            </a:r>
            <a:r>
              <a:rPr lang="de-DE" dirty="0" err="1"/>
              <a:t>it</a:t>
            </a:r>
            <a:r>
              <a:rPr lang="de-DE" dirty="0"/>
              <a:t>)</a:t>
            </a:r>
            <a:endParaRPr lang="en-GB" dirty="0"/>
          </a:p>
        </p:txBody>
      </p:sp>
      <p:sp>
        <p:nvSpPr>
          <p:cNvPr id="3" name="Subtitle 2">
            <a:extLst>
              <a:ext uri="{FF2B5EF4-FFF2-40B4-BE49-F238E27FC236}">
                <a16:creationId xmlns:a16="http://schemas.microsoft.com/office/drawing/2014/main" id="{C93EEC70-F2BE-4E4F-938A-7EC4D15BCA74}"/>
              </a:ext>
            </a:extLst>
          </p:cNvPr>
          <p:cNvSpPr>
            <a:spLocks noGrp="1"/>
          </p:cNvSpPr>
          <p:nvPr>
            <p:ph type="subTitle" idx="1"/>
          </p:nvPr>
        </p:nvSpPr>
        <p:spPr>
          <a:xfrm>
            <a:off x="2549443" y="4721498"/>
            <a:ext cx="9448800" cy="685800"/>
          </a:xfrm>
        </p:spPr>
        <p:txBody>
          <a:bodyPr>
            <a:normAutofit fontScale="92500" lnSpcReduction="10000"/>
          </a:bodyPr>
          <a:lstStyle/>
          <a:p>
            <a:r>
              <a:rPr lang="de-DE" dirty="0"/>
              <a:t>Jon Tennant, Open Science MOOC</a:t>
            </a:r>
          </a:p>
          <a:p>
            <a:r>
              <a:rPr lang="de-DE" dirty="0"/>
              <a:t>@</a:t>
            </a:r>
            <a:r>
              <a:rPr lang="de-DE" dirty="0" err="1"/>
              <a:t>OpenSci_MOOC</a:t>
            </a:r>
            <a:endParaRPr lang="en-GB" dirty="0"/>
          </a:p>
        </p:txBody>
      </p:sp>
      <p:pic>
        <p:nvPicPr>
          <p:cNvPr id="1026" name="Picture 2" descr="Image result for igdore logo">
            <a:extLst>
              <a:ext uri="{FF2B5EF4-FFF2-40B4-BE49-F238E27FC236}">
                <a16:creationId xmlns:a16="http://schemas.microsoft.com/office/drawing/2014/main" id="{652314EF-20A5-435C-8021-DE05AD853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650" y="420212"/>
            <a:ext cx="3020929" cy="931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49A100-BDDC-4FDA-A40A-0AC1FA26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241" y="2446928"/>
            <a:ext cx="2216318" cy="1380989"/>
          </a:xfrm>
          <a:prstGeom prst="rect">
            <a:avLst/>
          </a:prstGeom>
        </p:spPr>
      </p:pic>
    </p:spTree>
    <p:extLst>
      <p:ext uri="{BB962C8B-B14F-4D97-AF65-F5344CB8AC3E}">
        <p14:creationId xmlns:p14="http://schemas.microsoft.com/office/powerpoint/2010/main" val="210401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76" t="3596" r="1581" b="5351"/>
          <a:stretch/>
        </p:blipFill>
        <p:spPr>
          <a:xfrm>
            <a:off x="3990244" y="765116"/>
            <a:ext cx="8158216" cy="5818854"/>
          </a:xfrm>
          <a:prstGeom prst="rect">
            <a:avLst/>
          </a:prstGeom>
        </p:spPr>
      </p:pic>
      <p:sp>
        <p:nvSpPr>
          <p:cNvPr id="3" name="Rectangle 2"/>
          <p:cNvSpPr/>
          <p:nvPr/>
        </p:nvSpPr>
        <p:spPr>
          <a:xfrm>
            <a:off x="3990244" y="5719873"/>
            <a:ext cx="4032448" cy="8640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4">
            <a:extLst>
              <a:ext uri="{FF2B5EF4-FFF2-40B4-BE49-F238E27FC236}">
                <a16:creationId xmlns:a16="http://schemas.microsoft.com/office/drawing/2014/main" id="{0B6BF8F4-0AA1-4DFA-B2A8-90C0D2EBF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10" y="4652534"/>
            <a:ext cx="3230275" cy="1931435"/>
          </a:xfrm>
          <a:prstGeom prst="rect">
            <a:avLst/>
          </a:prstGeom>
        </p:spPr>
      </p:pic>
      <p:sp>
        <p:nvSpPr>
          <p:cNvPr id="5" name="Title 1">
            <a:extLst>
              <a:ext uri="{FF2B5EF4-FFF2-40B4-BE49-F238E27FC236}">
                <a16:creationId xmlns:a16="http://schemas.microsoft.com/office/drawing/2014/main" id="{9360BFE5-F13F-4FA0-9C24-D463AAECE93A}"/>
              </a:ext>
            </a:extLst>
          </p:cNvPr>
          <p:cNvSpPr txBox="1">
            <a:spLocks/>
          </p:cNvSpPr>
          <p:nvPr/>
        </p:nvSpPr>
        <p:spPr>
          <a:xfrm>
            <a:off x="199053" y="1627454"/>
            <a:ext cx="3791191"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GB" dirty="0"/>
              <a:t>“Open Access is too expensive.”</a:t>
            </a:r>
          </a:p>
        </p:txBody>
      </p:sp>
    </p:spTree>
    <p:extLst>
      <p:ext uri="{BB962C8B-B14F-4D97-AF65-F5344CB8AC3E}">
        <p14:creationId xmlns:p14="http://schemas.microsoft.com/office/powerpoint/2010/main" val="233840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351" y="3982549"/>
            <a:ext cx="7641659" cy="2093501"/>
          </a:xfrm>
        </p:spPr>
        <p:txBody>
          <a:bodyPr>
            <a:normAutofit fontScale="92500"/>
          </a:bodyPr>
          <a:lstStyle/>
          <a:p>
            <a:r>
              <a:rPr lang="en-GB" dirty="0"/>
              <a:t>Almost all journals </a:t>
            </a:r>
            <a:r>
              <a:rPr lang="en-GB" i="1" dirty="0"/>
              <a:t>allow</a:t>
            </a:r>
            <a:r>
              <a:rPr lang="en-GB" dirty="0"/>
              <a:t> some form of it</a:t>
            </a:r>
          </a:p>
          <a:p>
            <a:r>
              <a:rPr lang="en-GB" dirty="0"/>
              <a:t>Easily discoverable via e.g., </a:t>
            </a:r>
            <a:r>
              <a:rPr lang="en-GB" dirty="0" err="1">
                <a:hlinkClick r:id="rId2"/>
              </a:rPr>
              <a:t>Unpaywall</a:t>
            </a:r>
            <a:r>
              <a:rPr lang="en-GB" dirty="0"/>
              <a:t>, </a:t>
            </a:r>
            <a:r>
              <a:rPr lang="en-GB" dirty="0" err="1">
                <a:hlinkClick r:id="rId3"/>
              </a:rPr>
              <a:t>Kopernio</a:t>
            </a:r>
            <a:endParaRPr lang="en-GB" dirty="0"/>
          </a:p>
          <a:p>
            <a:pPr lvl="1"/>
            <a:r>
              <a:rPr lang="en-GB" dirty="0"/>
              <a:t>Also, Google Scholar…</a:t>
            </a:r>
          </a:p>
          <a:p>
            <a:r>
              <a:rPr lang="en-GB" b="1" dirty="0"/>
              <a:t>Common view about high costs is due to a combination of monopolisation and political broadsiding and sabotage by commercial publishers.</a:t>
            </a:r>
          </a:p>
        </p:txBody>
      </p:sp>
      <p:pic>
        <p:nvPicPr>
          <p:cNvPr id="2050" name="Picture 2" descr="https://i2.wp.com/fossilsandshit.com/wp-content/uploads/2017/06/OA-info-Lisa.jpg?resize=595%2C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2508" y="-9287"/>
            <a:ext cx="3990269" cy="6867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hyopenresearch.org/images/APC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62" b="6542"/>
          <a:stretch/>
        </p:blipFill>
        <p:spPr bwMode="auto">
          <a:xfrm>
            <a:off x="3725452" y="830424"/>
            <a:ext cx="4422712" cy="29484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0F2E4D-2B26-4A55-A349-38C66B4F33FA}"/>
              </a:ext>
            </a:extLst>
          </p:cNvPr>
          <p:cNvSpPr/>
          <p:nvPr/>
        </p:nvSpPr>
        <p:spPr>
          <a:xfrm>
            <a:off x="363352" y="6279701"/>
            <a:ext cx="7784812" cy="461665"/>
          </a:xfrm>
          <a:prstGeom prst="rect">
            <a:avLst/>
          </a:prstGeom>
        </p:spPr>
        <p:txBody>
          <a:bodyPr wrap="square">
            <a:spAutoFit/>
          </a:bodyPr>
          <a:lstStyle/>
          <a:p>
            <a:r>
              <a:rPr lang="en-GB" sz="1200" dirty="0">
                <a:hlinkClick r:id="rId6"/>
              </a:rPr>
              <a:t>https://figshare.com/collections/How_to_make_your_work_100_Open_Access_for_free_and_legally_multi-lingual_/3943972</a:t>
            </a:r>
            <a:r>
              <a:rPr lang="en-GB" sz="1200" dirty="0"/>
              <a:t> </a:t>
            </a:r>
          </a:p>
        </p:txBody>
      </p:sp>
      <p:pic>
        <p:nvPicPr>
          <p:cNvPr id="1028" name="Picture 4" descr="Image result for green open access">
            <a:extLst>
              <a:ext uri="{FF2B5EF4-FFF2-40B4-BE49-F238E27FC236}">
                <a16:creationId xmlns:a16="http://schemas.microsoft.com/office/drawing/2014/main" id="{9EB1C0FA-064D-4A23-B16A-FDC4152BD3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21" r="47754"/>
          <a:stretch/>
        </p:blipFill>
        <p:spPr bwMode="auto">
          <a:xfrm>
            <a:off x="1174757" y="1523249"/>
            <a:ext cx="1509487" cy="203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6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7915" y="379989"/>
            <a:ext cx="8879305" cy="1293028"/>
          </a:xfrm>
        </p:spPr>
        <p:txBody>
          <a:bodyPr/>
          <a:lstStyle/>
          <a:p>
            <a:r>
              <a:rPr lang="en-US" dirty="0"/>
              <a:t>In my country there is problem...</a:t>
            </a:r>
          </a:p>
        </p:txBody>
      </p:sp>
      <p:pic>
        <p:nvPicPr>
          <p:cNvPr id="3" name="Picture 2"/>
          <p:cNvPicPr>
            <a:picLocks noChangeAspect="1"/>
          </p:cNvPicPr>
          <p:nvPr/>
        </p:nvPicPr>
        <p:blipFill rotWithShape="1">
          <a:blip r:embed="rId2"/>
          <a:srcRect l="23068" t="36560" r="46220" b="25640"/>
          <a:stretch/>
        </p:blipFill>
        <p:spPr>
          <a:xfrm>
            <a:off x="982829" y="1730103"/>
            <a:ext cx="5070368" cy="3510255"/>
          </a:xfrm>
          <a:prstGeom prst="rect">
            <a:avLst/>
          </a:prstGeom>
        </p:spPr>
      </p:pic>
      <p:pic>
        <p:nvPicPr>
          <p:cNvPr id="4" name="Picture 3"/>
          <p:cNvPicPr>
            <a:picLocks noChangeAspect="1"/>
          </p:cNvPicPr>
          <p:nvPr/>
        </p:nvPicPr>
        <p:blipFill>
          <a:blip r:embed="rId3"/>
          <a:stretch>
            <a:fillRect/>
          </a:stretch>
        </p:blipFill>
        <p:spPr>
          <a:xfrm>
            <a:off x="6096000" y="1730103"/>
            <a:ext cx="5898890" cy="3510255"/>
          </a:xfrm>
          <a:prstGeom prst="rect">
            <a:avLst/>
          </a:prstGeom>
        </p:spPr>
      </p:pic>
      <p:sp>
        <p:nvSpPr>
          <p:cNvPr id="5" name="Rectangle 4"/>
          <p:cNvSpPr/>
          <p:nvPr/>
        </p:nvSpPr>
        <p:spPr>
          <a:xfrm>
            <a:off x="1055441" y="6537227"/>
            <a:ext cx="10450761" cy="461665"/>
          </a:xfrm>
          <a:prstGeom prst="rect">
            <a:avLst/>
          </a:prstGeom>
        </p:spPr>
        <p:txBody>
          <a:bodyPr wrap="square">
            <a:spAutoFit/>
          </a:bodyPr>
          <a:lstStyle/>
          <a:p>
            <a:r>
              <a:rPr lang="en-GB" sz="1200" dirty="0">
                <a:hlinkClick r:id="rId4"/>
              </a:rPr>
              <a:t>https://www.natureindex.com/news-blog/young-researchers-preach-open-access-yet-many-dont-practice</a:t>
            </a:r>
            <a:endParaRPr lang="en-GB" sz="1200" dirty="0"/>
          </a:p>
          <a:p>
            <a:endParaRPr lang="en-GB" sz="1200" dirty="0"/>
          </a:p>
        </p:txBody>
      </p:sp>
      <p:sp>
        <p:nvSpPr>
          <p:cNvPr id="6" name="Rectangle 5"/>
          <p:cNvSpPr/>
          <p:nvPr/>
        </p:nvSpPr>
        <p:spPr>
          <a:xfrm>
            <a:off x="982829" y="5661249"/>
            <a:ext cx="9073008" cy="646331"/>
          </a:xfrm>
          <a:prstGeom prst="rect">
            <a:avLst/>
          </a:prstGeom>
        </p:spPr>
        <p:txBody>
          <a:bodyPr wrap="square">
            <a:spAutoFit/>
          </a:bodyPr>
          <a:lstStyle/>
          <a:p>
            <a:r>
              <a:rPr lang="en-GB" dirty="0">
                <a:solidFill>
                  <a:srgbClr val="333333"/>
                </a:solidFill>
                <a:latin typeface="Helvetica Neue"/>
              </a:rPr>
              <a:t>“</a:t>
            </a:r>
            <a:r>
              <a:rPr lang="en-GB" i="1" dirty="0">
                <a:solidFill>
                  <a:srgbClr val="333333"/>
                </a:solidFill>
                <a:latin typeface="Helvetica Neue"/>
              </a:rPr>
              <a:t>Researchers under 35 as well as PhD candidates, master’s students and research assistants had the least experience with open-access publishing.”</a:t>
            </a:r>
            <a:endParaRPr lang="en-GB" i="1" dirty="0"/>
          </a:p>
        </p:txBody>
      </p:sp>
    </p:spTree>
    <p:extLst>
      <p:ext uri="{BB962C8B-B14F-4D97-AF65-F5344CB8AC3E}">
        <p14:creationId xmlns:p14="http://schemas.microsoft.com/office/powerpoint/2010/main" val="23783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Attitudes vs practice</a:t>
            </a:r>
          </a:p>
        </p:txBody>
      </p:sp>
      <p:sp>
        <p:nvSpPr>
          <p:cNvPr id="3" name="Rectangle 2"/>
          <p:cNvSpPr/>
          <p:nvPr/>
        </p:nvSpPr>
        <p:spPr>
          <a:xfrm>
            <a:off x="1251683" y="1962310"/>
            <a:ext cx="4762500" cy="1200329"/>
          </a:xfrm>
          <a:prstGeom prst="rect">
            <a:avLst/>
          </a:prstGeom>
        </p:spPr>
        <p:txBody>
          <a:bodyPr wrap="square">
            <a:spAutoFit/>
          </a:bodyPr>
          <a:lstStyle/>
          <a:p>
            <a:r>
              <a:rPr lang="en-GB" dirty="0">
                <a:solidFill>
                  <a:srgbClr val="333333"/>
                </a:solidFill>
                <a:latin typeface="Open Sans"/>
              </a:rPr>
              <a:t>“6</a:t>
            </a:r>
            <a:r>
              <a:rPr lang="en-GB" i="1" dirty="0">
                <a:solidFill>
                  <a:srgbClr val="333333"/>
                </a:solidFill>
                <a:latin typeface="Open Sans"/>
              </a:rPr>
              <a:t>0.8% of researchers do not self-archive their work even when it is free and in keeping with journal policy.”</a:t>
            </a:r>
          </a:p>
          <a:p>
            <a:r>
              <a:rPr lang="en-GB" i="1" dirty="0">
                <a:solidFill>
                  <a:srgbClr val="333333"/>
                </a:solidFill>
                <a:latin typeface="Open Sans"/>
              </a:rPr>
              <a:t>- Smith et al., (2017)</a:t>
            </a:r>
            <a:endParaRPr lang="en-GB" i="1" dirty="0"/>
          </a:p>
        </p:txBody>
      </p:sp>
      <p:sp>
        <p:nvSpPr>
          <p:cNvPr id="4" name="Rectangle 3"/>
          <p:cNvSpPr/>
          <p:nvPr/>
        </p:nvSpPr>
        <p:spPr>
          <a:xfrm>
            <a:off x="119336" y="6309321"/>
            <a:ext cx="10789296" cy="646331"/>
          </a:xfrm>
          <a:prstGeom prst="rect">
            <a:avLst/>
          </a:prstGeom>
        </p:spPr>
        <p:txBody>
          <a:bodyPr wrap="square">
            <a:spAutoFit/>
          </a:bodyPr>
          <a:lstStyle/>
          <a:p>
            <a:r>
              <a:rPr lang="en-GB" dirty="0">
                <a:hlinkClick r:id="rId2"/>
              </a:rPr>
              <a:t>https://health-policy-systems.biomedcentral.com/articles/10.1186/s12961-017-0235-3</a:t>
            </a:r>
            <a:endParaRPr lang="en-GB" dirty="0"/>
          </a:p>
          <a:p>
            <a:endParaRPr lang="en-GB" dirty="0"/>
          </a:p>
        </p:txBody>
      </p:sp>
      <p:pic>
        <p:nvPicPr>
          <p:cNvPr id="1026" name="Picture 2" descr="Image result for science saves lives b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717" y="2515151"/>
            <a:ext cx="4762500"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51683" y="3429000"/>
            <a:ext cx="4582575" cy="2031325"/>
          </a:xfrm>
          <a:prstGeom prst="rect">
            <a:avLst/>
          </a:prstGeom>
        </p:spPr>
        <p:txBody>
          <a:bodyPr wrap="square">
            <a:spAutoFit/>
          </a:bodyPr>
          <a:lstStyle/>
          <a:p>
            <a:r>
              <a:rPr lang="en-GB" dirty="0">
                <a:solidFill>
                  <a:srgbClr val="333333"/>
                </a:solidFill>
                <a:latin typeface="Open Sans"/>
              </a:rPr>
              <a:t>“</a:t>
            </a:r>
            <a:r>
              <a:rPr lang="en-GB" i="1" dirty="0">
                <a:solidFill>
                  <a:srgbClr val="333333"/>
                </a:solidFill>
                <a:latin typeface="Open Sans"/>
              </a:rPr>
              <a:t>In a field where OA seems of practical and ethical importance for the sharing of knowledge promoting health equity, it is surprising that researchers do not make their papers available when they are legally able to do so without any cost.”</a:t>
            </a:r>
          </a:p>
          <a:p>
            <a:r>
              <a:rPr lang="en-GB" i="1" dirty="0">
                <a:solidFill>
                  <a:srgbClr val="333333"/>
                </a:solidFill>
                <a:latin typeface="Open Sans"/>
              </a:rPr>
              <a:t>- Smith et al., (2017)</a:t>
            </a:r>
            <a:endParaRPr lang="en-GB" i="1" dirty="0"/>
          </a:p>
        </p:txBody>
      </p:sp>
    </p:spTree>
    <p:extLst>
      <p:ext uri="{BB962C8B-B14F-4D97-AF65-F5344CB8AC3E}">
        <p14:creationId xmlns:p14="http://schemas.microsoft.com/office/powerpoint/2010/main" val="137801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933" y="226142"/>
            <a:ext cx="9690116" cy="1325562"/>
          </a:xfrm>
        </p:spPr>
        <p:txBody>
          <a:bodyPr/>
          <a:lstStyle/>
          <a:p>
            <a:r>
              <a:rPr lang="en-GB" dirty="0"/>
              <a:t>An OA education crisis</a:t>
            </a:r>
          </a:p>
        </p:txBody>
      </p:sp>
      <p:sp>
        <p:nvSpPr>
          <p:cNvPr id="3" name="Content Placeholder 2"/>
          <p:cNvSpPr>
            <a:spLocks noGrp="1"/>
          </p:cNvSpPr>
          <p:nvPr>
            <p:ph idx="1"/>
          </p:nvPr>
        </p:nvSpPr>
        <p:spPr>
          <a:xfrm>
            <a:off x="482378" y="2863901"/>
            <a:ext cx="4152527" cy="2610853"/>
          </a:xfrm>
        </p:spPr>
        <p:txBody>
          <a:bodyPr>
            <a:normAutofit/>
          </a:bodyPr>
          <a:lstStyle/>
          <a:p>
            <a:r>
              <a:rPr lang="en-GB" sz="2400" dirty="0"/>
              <a:t>There is </a:t>
            </a:r>
            <a:r>
              <a:rPr lang="en-GB" sz="2400" i="1" dirty="0"/>
              <a:t>ALWAYS</a:t>
            </a:r>
            <a:r>
              <a:rPr lang="en-GB" sz="2400" dirty="0"/>
              <a:t> an Open Access option.</a:t>
            </a:r>
          </a:p>
          <a:p>
            <a:r>
              <a:rPr lang="en-GB" sz="2400" dirty="0"/>
              <a:t>You just have to do some of that thing... What’s it called again..?</a:t>
            </a:r>
          </a:p>
          <a:p>
            <a:r>
              <a:rPr lang="en-GB" sz="2400" b="1" dirty="0"/>
              <a:t>RESEARCH</a:t>
            </a:r>
            <a:r>
              <a:rPr lang="en-GB" sz="2400" dirty="0"/>
              <a:t>.</a:t>
            </a:r>
          </a:p>
        </p:txBody>
      </p:sp>
      <p:pic>
        <p:nvPicPr>
          <p:cNvPr id="4" name="Picture 3"/>
          <p:cNvPicPr>
            <a:picLocks noChangeAspect="1"/>
          </p:cNvPicPr>
          <p:nvPr/>
        </p:nvPicPr>
        <p:blipFill>
          <a:blip r:embed="rId2"/>
          <a:stretch>
            <a:fillRect/>
          </a:stretch>
        </p:blipFill>
        <p:spPr>
          <a:xfrm>
            <a:off x="4867283" y="1594956"/>
            <a:ext cx="6454766" cy="5148744"/>
          </a:xfrm>
          <a:prstGeom prst="rect">
            <a:avLst/>
          </a:prstGeom>
        </p:spPr>
      </p:pic>
      <p:sp>
        <p:nvSpPr>
          <p:cNvPr id="6" name="Rectangle 5">
            <a:extLst>
              <a:ext uri="{FF2B5EF4-FFF2-40B4-BE49-F238E27FC236}">
                <a16:creationId xmlns:a16="http://schemas.microsoft.com/office/drawing/2014/main" id="{D465998C-9682-4888-8195-0BB68AFBD345}"/>
              </a:ext>
            </a:extLst>
          </p:cNvPr>
          <p:cNvSpPr/>
          <p:nvPr/>
        </p:nvSpPr>
        <p:spPr>
          <a:xfrm>
            <a:off x="118983" y="6262526"/>
            <a:ext cx="4283545" cy="307777"/>
          </a:xfrm>
          <a:prstGeom prst="rect">
            <a:avLst/>
          </a:prstGeom>
        </p:spPr>
        <p:txBody>
          <a:bodyPr wrap="none">
            <a:spAutoFit/>
          </a:bodyPr>
          <a:lstStyle/>
          <a:p>
            <a:r>
              <a:rPr lang="en-GB" sz="1400" dirty="0">
                <a:hlinkClick r:id="rId3"/>
              </a:rPr>
              <a:t>https://paleorxiv.github.io/journal_policies.html</a:t>
            </a:r>
            <a:r>
              <a:rPr lang="en-GB" sz="1400" dirty="0"/>
              <a:t> </a:t>
            </a:r>
          </a:p>
        </p:txBody>
      </p:sp>
    </p:spTree>
    <p:extLst>
      <p:ext uri="{BB962C8B-B14F-4D97-AF65-F5344CB8AC3E}">
        <p14:creationId xmlns:p14="http://schemas.microsoft.com/office/powerpoint/2010/main" val="302830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040181702"/>
              </p:ext>
            </p:extLst>
          </p:nvPr>
        </p:nvGraphicFramePr>
        <p:xfrm>
          <a:off x="2764469" y="236645"/>
          <a:ext cx="9577064" cy="638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4DA379E-9B7C-4E02-AC58-A9FF1BF5F41D}"/>
              </a:ext>
            </a:extLst>
          </p:cNvPr>
          <p:cNvSpPr txBox="1"/>
          <p:nvPr/>
        </p:nvSpPr>
        <p:spPr>
          <a:xfrm>
            <a:off x="400293" y="1651519"/>
            <a:ext cx="3063659" cy="461665"/>
          </a:xfrm>
          <a:prstGeom prst="rect">
            <a:avLst/>
          </a:prstGeom>
          <a:noFill/>
        </p:spPr>
        <p:txBody>
          <a:bodyPr wrap="none" rtlCol="0">
            <a:spAutoFit/>
          </a:bodyPr>
          <a:lstStyle/>
          <a:p>
            <a:r>
              <a:rPr lang="de-DE" sz="2400" dirty="0"/>
              <a:t>The </a:t>
            </a:r>
            <a:r>
              <a:rPr lang="de-DE" sz="2400" dirty="0" err="1"/>
              <a:t>consequence</a:t>
            </a:r>
            <a:r>
              <a:rPr lang="de-DE" sz="2400" dirty="0"/>
              <a:t>?</a:t>
            </a:r>
            <a:endParaRPr lang="en-GB" sz="2400" dirty="0"/>
          </a:p>
        </p:txBody>
      </p:sp>
      <p:sp>
        <p:nvSpPr>
          <p:cNvPr id="3" name="TextBox 2">
            <a:extLst>
              <a:ext uri="{FF2B5EF4-FFF2-40B4-BE49-F238E27FC236}">
                <a16:creationId xmlns:a16="http://schemas.microsoft.com/office/drawing/2014/main" id="{6C83BB2C-E6EB-4815-BE93-A1C9F8EC4384}"/>
              </a:ext>
            </a:extLst>
          </p:cNvPr>
          <p:cNvSpPr txBox="1"/>
          <p:nvPr/>
        </p:nvSpPr>
        <p:spPr>
          <a:xfrm>
            <a:off x="400293" y="6083560"/>
            <a:ext cx="2473754" cy="461665"/>
          </a:xfrm>
          <a:prstGeom prst="rect">
            <a:avLst/>
          </a:prstGeom>
          <a:noFill/>
        </p:spPr>
        <p:txBody>
          <a:bodyPr wrap="none" rtlCol="0">
            <a:spAutoFit/>
          </a:bodyPr>
          <a:lstStyle/>
          <a:p>
            <a:r>
              <a:rPr lang="de-DE" sz="2400" dirty="0"/>
              <a:t>Sound </a:t>
            </a:r>
            <a:r>
              <a:rPr lang="de-DE" sz="2400" dirty="0" err="1"/>
              <a:t>familiar</a:t>
            </a:r>
            <a:r>
              <a:rPr lang="de-DE" sz="2400" dirty="0"/>
              <a:t>?</a:t>
            </a:r>
            <a:endParaRPr lang="en-GB" sz="2400" dirty="0"/>
          </a:p>
        </p:txBody>
      </p:sp>
    </p:spTree>
    <p:extLst>
      <p:ext uri="{BB962C8B-B14F-4D97-AF65-F5344CB8AC3E}">
        <p14:creationId xmlns:p14="http://schemas.microsoft.com/office/powerpoint/2010/main" val="233635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it all comes down to</a:t>
            </a:r>
          </a:p>
        </p:txBody>
      </p:sp>
      <p:graphicFrame>
        <p:nvGraphicFramePr>
          <p:cNvPr id="4" name="Diagram 3"/>
          <p:cNvGraphicFramePr/>
          <p:nvPr>
            <p:extLst>
              <p:ext uri="{D42A27DB-BD31-4B8C-83A1-F6EECF244321}">
                <p14:modId xmlns:p14="http://schemas.microsoft.com/office/powerpoint/2010/main" val="831282828"/>
              </p:ext>
            </p:extLst>
          </p:nvPr>
        </p:nvGraphicFramePr>
        <p:xfrm>
          <a:off x="1763486" y="1596753"/>
          <a:ext cx="9725236" cy="5373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561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A2AB-3FBD-467A-A7A8-9BEA3D1E88BF}"/>
              </a:ext>
            </a:extLst>
          </p:cNvPr>
          <p:cNvSpPr>
            <a:spLocks noGrp="1"/>
          </p:cNvSpPr>
          <p:nvPr>
            <p:ph type="title"/>
          </p:nvPr>
        </p:nvSpPr>
        <p:spPr/>
        <p:txBody>
          <a:bodyPr/>
          <a:lstStyle/>
          <a:p>
            <a:r>
              <a:rPr lang="de-DE" dirty="0" err="1"/>
              <a:t>It</a:t>
            </a:r>
            <a:r>
              <a:rPr lang="de-DE" dirty="0"/>
              <a:t> </a:t>
            </a:r>
            <a:r>
              <a:rPr lang="de-DE" dirty="0" err="1"/>
              <a:t>is</a:t>
            </a:r>
            <a:r>
              <a:rPr lang="de-DE" dirty="0"/>
              <a:t> time </a:t>
            </a:r>
            <a:r>
              <a:rPr lang="de-DE" dirty="0" err="1"/>
              <a:t>to</a:t>
            </a:r>
            <a:r>
              <a:rPr lang="de-DE" dirty="0"/>
              <a:t> </a:t>
            </a:r>
            <a:r>
              <a:rPr lang="de-DE" dirty="0" err="1"/>
              <a:t>change</a:t>
            </a:r>
            <a:r>
              <a:rPr lang="de-DE" dirty="0"/>
              <a:t> </a:t>
            </a:r>
            <a:r>
              <a:rPr lang="de-DE" dirty="0" err="1"/>
              <a:t>the</a:t>
            </a:r>
            <a:r>
              <a:rPr lang="de-DE" dirty="0"/>
              <a:t> </a:t>
            </a:r>
            <a:r>
              <a:rPr lang="de-DE" dirty="0" err="1"/>
              <a:t>conversation</a:t>
            </a:r>
            <a:endParaRPr lang="en-GB" dirty="0"/>
          </a:p>
        </p:txBody>
      </p:sp>
      <p:sp>
        <p:nvSpPr>
          <p:cNvPr id="3" name="Text Placeholder 2">
            <a:extLst>
              <a:ext uri="{FF2B5EF4-FFF2-40B4-BE49-F238E27FC236}">
                <a16:creationId xmlns:a16="http://schemas.microsoft.com/office/drawing/2014/main" id="{1713DC59-9740-4595-BD17-9F8EEFF8FEC2}"/>
              </a:ext>
            </a:extLst>
          </p:cNvPr>
          <p:cNvSpPr>
            <a:spLocks noGrp="1"/>
          </p:cNvSpPr>
          <p:nvPr>
            <p:ph type="body" idx="1"/>
          </p:nvPr>
        </p:nvSpPr>
        <p:spPr/>
        <p:txBody>
          <a:bodyPr/>
          <a:lstStyle/>
          <a:p>
            <a:r>
              <a:rPr lang="de-DE" dirty="0"/>
              <a:t>Open Science </a:t>
            </a:r>
            <a:r>
              <a:rPr lang="de-DE" dirty="0" err="1"/>
              <a:t>is</a:t>
            </a:r>
            <a:r>
              <a:rPr lang="de-DE" dirty="0"/>
              <a:t> f-</a:t>
            </a:r>
            <a:r>
              <a:rPr lang="de-DE" dirty="0" err="1"/>
              <a:t>ing</a:t>
            </a:r>
            <a:r>
              <a:rPr lang="de-DE" dirty="0"/>
              <a:t> </a:t>
            </a:r>
            <a:r>
              <a:rPr lang="de-DE" dirty="0" err="1"/>
              <a:t>awesome</a:t>
            </a:r>
            <a:endParaRPr lang="en-GB" dirty="0"/>
          </a:p>
        </p:txBody>
      </p:sp>
    </p:spTree>
    <p:extLst>
      <p:ext uri="{BB962C8B-B14F-4D97-AF65-F5344CB8AC3E}">
        <p14:creationId xmlns:p14="http://schemas.microsoft.com/office/powerpoint/2010/main" val="1485354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20033"/>
            <a:ext cx="8610600" cy="1293028"/>
          </a:xfrm>
        </p:spPr>
        <p:txBody>
          <a:bodyPr/>
          <a:lstStyle/>
          <a:p>
            <a:r>
              <a:rPr lang="en-GB" dirty="0"/>
              <a:t>Being unconventional can help you succeed</a:t>
            </a:r>
          </a:p>
        </p:txBody>
      </p:sp>
      <p:pic>
        <p:nvPicPr>
          <p:cNvPr id="3" name="Picture 2"/>
          <p:cNvPicPr>
            <a:picLocks noChangeAspect="1"/>
          </p:cNvPicPr>
          <p:nvPr/>
        </p:nvPicPr>
        <p:blipFill rotWithShape="1">
          <a:blip r:embed="rId2"/>
          <a:srcRect l="17870" t="30680" r="47637" b="39920"/>
          <a:stretch/>
        </p:blipFill>
        <p:spPr>
          <a:xfrm>
            <a:off x="6394217" y="4294662"/>
            <a:ext cx="4876019" cy="2337817"/>
          </a:xfrm>
          <a:prstGeom prst="rect">
            <a:avLst/>
          </a:prstGeom>
        </p:spPr>
      </p:pic>
      <p:pic>
        <p:nvPicPr>
          <p:cNvPr id="5" name="Picture 4"/>
          <p:cNvPicPr>
            <a:picLocks noChangeAspect="1"/>
          </p:cNvPicPr>
          <p:nvPr/>
        </p:nvPicPr>
        <p:blipFill rotWithShape="1">
          <a:blip r:embed="rId3"/>
          <a:srcRect t="16014" r="13031"/>
          <a:stretch/>
        </p:blipFill>
        <p:spPr>
          <a:xfrm>
            <a:off x="526517" y="2177293"/>
            <a:ext cx="6150507" cy="1156592"/>
          </a:xfrm>
          <a:prstGeom prst="rect">
            <a:avLst/>
          </a:prstGeom>
        </p:spPr>
      </p:pic>
      <p:pic>
        <p:nvPicPr>
          <p:cNvPr id="6" name="Picture 5"/>
          <p:cNvPicPr>
            <a:picLocks noChangeAspect="1"/>
          </p:cNvPicPr>
          <p:nvPr/>
        </p:nvPicPr>
        <p:blipFill rotWithShape="1">
          <a:blip r:embed="rId4"/>
          <a:srcRect l="25903" t="37400" r="32990" b="37551"/>
          <a:stretch/>
        </p:blipFill>
        <p:spPr>
          <a:xfrm>
            <a:off x="526517" y="5047586"/>
            <a:ext cx="4364695" cy="1496089"/>
          </a:xfrm>
          <a:prstGeom prst="rect">
            <a:avLst/>
          </a:prstGeom>
        </p:spPr>
      </p:pic>
      <p:pic>
        <p:nvPicPr>
          <p:cNvPr id="7" name="Picture 6"/>
          <p:cNvPicPr>
            <a:picLocks noChangeAspect="1"/>
          </p:cNvPicPr>
          <p:nvPr/>
        </p:nvPicPr>
        <p:blipFill rotWithShape="1">
          <a:blip r:embed="rId5"/>
          <a:srcRect l="26375" t="38240" r="33463" b="37144"/>
          <a:stretch/>
        </p:blipFill>
        <p:spPr>
          <a:xfrm>
            <a:off x="526517" y="3384195"/>
            <a:ext cx="4690285" cy="1617013"/>
          </a:xfrm>
          <a:prstGeom prst="rect">
            <a:avLst/>
          </a:prstGeom>
        </p:spPr>
      </p:pic>
      <p:pic>
        <p:nvPicPr>
          <p:cNvPr id="4" name="Picture 3"/>
          <p:cNvPicPr>
            <a:picLocks noChangeAspect="1"/>
          </p:cNvPicPr>
          <p:nvPr/>
        </p:nvPicPr>
        <p:blipFill rotWithShape="1">
          <a:blip r:embed="rId6"/>
          <a:srcRect l="18343" t="30681" r="47637" b="55040"/>
          <a:stretch/>
        </p:blipFill>
        <p:spPr>
          <a:xfrm>
            <a:off x="6394217" y="2969906"/>
            <a:ext cx="5184576" cy="1224136"/>
          </a:xfrm>
          <a:prstGeom prst="rect">
            <a:avLst/>
          </a:prstGeom>
        </p:spPr>
      </p:pic>
    </p:spTree>
    <p:extLst>
      <p:ext uri="{BB962C8B-B14F-4D97-AF65-F5344CB8AC3E}">
        <p14:creationId xmlns:p14="http://schemas.microsoft.com/office/powerpoint/2010/main" val="13054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 Access boosts your citations</a:t>
            </a:r>
          </a:p>
        </p:txBody>
      </p:sp>
      <p:pic>
        <p:nvPicPr>
          <p:cNvPr id="6" name="Picture 4" descr="https://f1000researchdata.s3.amazonaws.com/manuscripts/9609/8da28628-bb5a-4b1f-b8ad-00db54039385_figur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00" y="1925284"/>
            <a:ext cx="9925273" cy="43869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189299" y="6180138"/>
            <a:ext cx="102708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Lato" panose="020F0502020204030203" pitchFamily="34" charset="0"/>
                <a:ea typeface="Lato" panose="020F0502020204030203" pitchFamily="34" charset="0"/>
                <a:cs typeface="Lato" panose="020F0502020204030203" pitchFamily="34" charset="0"/>
              </a:rPr>
              <a:t>Data from The Open Access Citation Advantage Service, SPARC Europe, accessed March 2016.</a:t>
            </a:r>
          </a:p>
          <a:p>
            <a:r>
              <a:rPr lang="en-GB" dirty="0">
                <a:latin typeface="Lato" panose="020F0502020204030203" pitchFamily="34" charset="0"/>
                <a:ea typeface="Lato" panose="020F0502020204030203" pitchFamily="34" charset="0"/>
                <a:cs typeface="Lato" panose="020F0502020204030203" pitchFamily="34" charset="0"/>
                <a:hlinkClick r:id="rId3"/>
              </a:rPr>
              <a:t>http://f1000research.com/articles/5-632/v3</a:t>
            </a:r>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5497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open science?</a:t>
            </a:r>
          </a:p>
        </p:txBody>
      </p:sp>
      <p:sp>
        <p:nvSpPr>
          <p:cNvPr id="3" name="Content Placeholder 2"/>
          <p:cNvSpPr>
            <a:spLocks noGrp="1"/>
          </p:cNvSpPr>
          <p:nvPr>
            <p:ph idx="1"/>
          </p:nvPr>
        </p:nvSpPr>
        <p:spPr/>
        <p:txBody>
          <a:bodyPr>
            <a:normAutofit fontScale="92500" lnSpcReduction="10000"/>
          </a:bodyPr>
          <a:lstStyle/>
          <a:p>
            <a:pPr algn="ctr"/>
            <a:endParaRPr lang="en-GB" dirty="0"/>
          </a:p>
          <a:p>
            <a:pPr marL="0" indent="0" algn="ctr">
              <a:buNone/>
            </a:pPr>
            <a:r>
              <a:rPr lang="en-GB" b="1" dirty="0"/>
              <a:t>Open Science </a:t>
            </a:r>
            <a:r>
              <a:rPr lang="en-GB" dirty="0"/>
              <a:t>is about using science to help address the major challenges to society. (Me)</a:t>
            </a:r>
            <a:br>
              <a:rPr lang="en-GB" dirty="0"/>
            </a:br>
            <a:endParaRPr lang="en-GB" dirty="0"/>
          </a:p>
          <a:p>
            <a:pPr marL="0" indent="0" algn="ctr">
              <a:buNone/>
            </a:pPr>
            <a:r>
              <a:rPr lang="en-GB" dirty="0"/>
              <a:t>or...</a:t>
            </a:r>
            <a:br>
              <a:rPr lang="en-GB" dirty="0"/>
            </a:br>
            <a:endParaRPr lang="en-GB" dirty="0"/>
          </a:p>
          <a:p>
            <a:pPr marL="0" indent="0" algn="ctr">
              <a:buNone/>
            </a:pPr>
            <a:r>
              <a:rPr lang="en-GB" b="1" dirty="0"/>
              <a:t>Open Science</a:t>
            </a:r>
            <a:r>
              <a:rPr lang="en-GB" dirty="0"/>
              <a:t> is the movement to make scientific research, data and dissemination accessible to all levels of an inquiring society, amateur or professional. (</a:t>
            </a:r>
            <a:r>
              <a:rPr lang="en-GB" dirty="0">
                <a:hlinkClick r:id="rId2"/>
              </a:rPr>
              <a:t>Wikipedia</a:t>
            </a:r>
            <a:r>
              <a:rPr lang="en-GB" dirty="0"/>
              <a:t>)</a:t>
            </a:r>
          </a:p>
          <a:p>
            <a:pPr marL="0" indent="0" algn="ctr">
              <a:buNone/>
            </a:pPr>
            <a:endParaRPr lang="de-DE" dirty="0"/>
          </a:p>
          <a:p>
            <a:pPr marL="0" indent="0" algn="ctr">
              <a:buNone/>
            </a:pPr>
            <a:r>
              <a:rPr lang="de-DE" dirty="0" err="1"/>
              <a:t>or</a:t>
            </a:r>
            <a:r>
              <a:rPr lang="en-GB" dirty="0"/>
              <a:t>…</a:t>
            </a:r>
          </a:p>
          <a:p>
            <a:pPr marL="0" indent="0" algn="ctr">
              <a:buNone/>
            </a:pPr>
            <a:r>
              <a:rPr lang="en-GB" b="1" dirty="0"/>
              <a:t>Open Science</a:t>
            </a:r>
            <a:r>
              <a:rPr lang="en-GB" dirty="0"/>
              <a:t> represents a new approach to the scientific process based on cooperative work and new ways of diffusing knowledge by using digital technologies and new collaborative tools. (</a:t>
            </a:r>
            <a:r>
              <a:rPr lang="en-GB" dirty="0">
                <a:hlinkClick r:id="rId3"/>
              </a:rPr>
              <a:t>European Commission</a:t>
            </a:r>
            <a:r>
              <a:rPr lang="en-GB" dirty="0"/>
              <a:t>)</a:t>
            </a:r>
          </a:p>
        </p:txBody>
      </p:sp>
    </p:spTree>
    <p:extLst>
      <p:ext uri="{BB962C8B-B14F-4D97-AF65-F5344CB8AC3E}">
        <p14:creationId xmlns:p14="http://schemas.microsoft.com/office/powerpoint/2010/main" val="200215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0687" y="1950098"/>
            <a:ext cx="4661447" cy="4069703"/>
          </a:xfrm>
          <a:prstGeom prst="rect">
            <a:avLst/>
          </a:prstGeom>
        </p:spPr>
      </p:pic>
      <p:sp>
        <p:nvSpPr>
          <p:cNvPr id="2" name="Rectangle 1"/>
          <p:cNvSpPr/>
          <p:nvPr/>
        </p:nvSpPr>
        <p:spPr>
          <a:xfrm>
            <a:off x="8184233" y="6117256"/>
            <a:ext cx="2952155" cy="369204"/>
          </a:xfrm>
          <a:prstGeom prst="rect">
            <a:avLst/>
          </a:prstGeom>
        </p:spPr>
        <p:txBody>
          <a:bodyPr wrap="none">
            <a:spAutoFit/>
          </a:bodyPr>
          <a:lstStyle/>
          <a:p>
            <a:r>
              <a:rPr lang="en-GB" sz="1799" dirty="0">
                <a:hlinkClick r:id="rId3"/>
              </a:rPr>
              <a:t>http://whyopenresearch.org/</a:t>
            </a:r>
            <a:endParaRPr lang="en-GB" sz="1799" dirty="0"/>
          </a:p>
        </p:txBody>
      </p:sp>
      <p:pic>
        <p:nvPicPr>
          <p:cNvPr id="8" name="Picture 2" descr="https://3spxpi1radr22mzge33bla91-wpengine.netdna-ssl.com/wp-content/uploads/2014/12/repsoitory-choic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866" y="2117762"/>
            <a:ext cx="4438211" cy="340616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70994" y="5632496"/>
            <a:ext cx="4780320" cy="553998"/>
          </a:xfrm>
          <a:prstGeom prst="rect">
            <a:avLst/>
          </a:prstGeom>
        </p:spPr>
        <p:txBody>
          <a:bodyPr wrap="square">
            <a:spAutoFit/>
          </a:bodyPr>
          <a:lstStyle/>
          <a:p>
            <a:r>
              <a:rPr lang="en-GB" sz="1000" dirty="0">
                <a:hlinkClick r:id="rId5"/>
              </a:rPr>
              <a:t>https://scholarlykitchen.sspnet.org/2014/12/09/whats-going-on-in-the-library-part-2-the-convergence-of-data-repositories-and-library-publishers/</a:t>
            </a:r>
            <a:endParaRPr lang="en-GB" sz="1000" dirty="0"/>
          </a:p>
          <a:p>
            <a:endParaRPr lang="en-GB" sz="1000" dirty="0"/>
          </a:p>
        </p:txBody>
      </p:sp>
      <p:sp>
        <p:nvSpPr>
          <p:cNvPr id="3" name="Rectangle 2"/>
          <p:cNvSpPr/>
          <p:nvPr/>
        </p:nvSpPr>
        <p:spPr>
          <a:xfrm>
            <a:off x="8032318" y="6444044"/>
            <a:ext cx="3200107" cy="369332"/>
          </a:xfrm>
          <a:prstGeom prst="rect">
            <a:avLst/>
          </a:prstGeom>
        </p:spPr>
        <p:txBody>
          <a:bodyPr wrap="none">
            <a:spAutoFit/>
          </a:bodyPr>
          <a:lstStyle/>
          <a:p>
            <a:r>
              <a:rPr lang="en-GB" dirty="0">
                <a:hlinkClick r:id="rId6"/>
              </a:rPr>
              <a:t>https://peerj.com/articles/175/</a:t>
            </a:r>
            <a:r>
              <a:rPr lang="en-GB" dirty="0"/>
              <a:t> </a:t>
            </a:r>
          </a:p>
        </p:txBody>
      </p:sp>
      <p:sp>
        <p:nvSpPr>
          <p:cNvPr id="10" name="Title 1">
            <a:extLst>
              <a:ext uri="{FF2B5EF4-FFF2-40B4-BE49-F238E27FC236}">
                <a16:creationId xmlns:a16="http://schemas.microsoft.com/office/drawing/2014/main" id="{6B8EB2CA-D077-4A62-AFD2-2BF5CB995114}"/>
              </a:ext>
            </a:extLst>
          </p:cNvPr>
          <p:cNvSpPr>
            <a:spLocks noGrp="1"/>
          </p:cNvSpPr>
          <p:nvPr>
            <p:ph type="title"/>
          </p:nvPr>
        </p:nvSpPr>
        <p:spPr>
          <a:xfrm>
            <a:off x="2895600" y="764373"/>
            <a:ext cx="8610600" cy="1293028"/>
          </a:xfrm>
        </p:spPr>
        <p:txBody>
          <a:bodyPr/>
          <a:lstStyle/>
          <a:p>
            <a:r>
              <a:rPr lang="en-GB" dirty="0"/>
              <a:t>Open DATA boosts your citations</a:t>
            </a:r>
          </a:p>
        </p:txBody>
      </p:sp>
    </p:spTree>
    <p:extLst>
      <p:ext uri="{BB962C8B-B14F-4D97-AF65-F5344CB8AC3E}">
        <p14:creationId xmlns:p14="http://schemas.microsoft.com/office/powerpoint/2010/main" val="231011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70" y="2078091"/>
            <a:ext cx="6841279" cy="3803789"/>
          </a:xfrm>
        </p:spPr>
      </p:pic>
      <p:sp>
        <p:nvSpPr>
          <p:cNvPr id="6" name="Rectangle 5"/>
          <p:cNvSpPr/>
          <p:nvPr/>
        </p:nvSpPr>
        <p:spPr>
          <a:xfrm>
            <a:off x="2549557" y="5968206"/>
            <a:ext cx="2952155" cy="646074"/>
          </a:xfrm>
          <a:prstGeom prst="rect">
            <a:avLst/>
          </a:prstGeom>
        </p:spPr>
        <p:txBody>
          <a:bodyPr wrap="none">
            <a:spAutoFit/>
          </a:bodyPr>
          <a:lstStyle/>
          <a:p>
            <a:r>
              <a:rPr lang="en-GB" sz="1799" dirty="0">
                <a:hlinkClick r:id="rId3"/>
              </a:rPr>
              <a:t>http://whyopenresearch.org/</a:t>
            </a:r>
            <a:endParaRPr lang="en-GB" sz="1799" dirty="0"/>
          </a:p>
          <a:p>
            <a:endParaRPr lang="en-GB" sz="1799" dirty="0"/>
          </a:p>
        </p:txBody>
      </p:sp>
      <p:sp>
        <p:nvSpPr>
          <p:cNvPr id="8" name="TextBox 7"/>
          <p:cNvSpPr txBox="1"/>
          <p:nvPr/>
        </p:nvSpPr>
        <p:spPr>
          <a:xfrm>
            <a:off x="7784438" y="2392490"/>
            <a:ext cx="3528392" cy="2677656"/>
          </a:xfrm>
          <a:prstGeom prst="rect">
            <a:avLst/>
          </a:prstGeom>
          <a:noFill/>
        </p:spPr>
        <p:txBody>
          <a:bodyPr wrap="square" rtlCol="0">
            <a:spAutoFit/>
          </a:bodyPr>
          <a:lstStyle/>
          <a:p>
            <a:pPr marL="571500" indent="-571500" algn="ctr">
              <a:buFont typeface="Arial" panose="020B0604020202020204" pitchFamily="34" charset="0"/>
              <a:buChar char="•"/>
            </a:pPr>
            <a:r>
              <a:rPr lang="en-GB" sz="2400" dirty="0"/>
              <a:t>Rapid communication </a:t>
            </a:r>
            <a:br>
              <a:rPr lang="en-GB" sz="2400" dirty="0"/>
            </a:br>
            <a:endParaRPr lang="en-GB" sz="2400" dirty="0"/>
          </a:p>
          <a:p>
            <a:pPr marL="571500" indent="-571500" algn="ctr">
              <a:buFont typeface="Arial" panose="020B0604020202020204" pitchFamily="34" charset="0"/>
              <a:buChar char="•"/>
            </a:pPr>
            <a:r>
              <a:rPr lang="en-GB" sz="2400" dirty="0"/>
              <a:t>Greater exposure</a:t>
            </a:r>
            <a:br>
              <a:rPr lang="en-GB" sz="2400" dirty="0"/>
            </a:br>
            <a:endParaRPr lang="en-GB" sz="2400" dirty="0"/>
          </a:p>
          <a:p>
            <a:pPr marL="571500" indent="-571500" algn="ctr">
              <a:buFont typeface="Arial" panose="020B0604020202020204" pitchFamily="34" charset="0"/>
              <a:buChar char="•"/>
            </a:pPr>
            <a:r>
              <a:rPr lang="de-DE" sz="2400" dirty="0"/>
              <a:t>M</a:t>
            </a:r>
            <a:r>
              <a:rPr lang="en-GB" sz="2400" dirty="0"/>
              <a:t>ore citations, faster and earlier</a:t>
            </a:r>
          </a:p>
        </p:txBody>
      </p:sp>
      <p:sp>
        <p:nvSpPr>
          <p:cNvPr id="9" name="Title 1">
            <a:extLst>
              <a:ext uri="{FF2B5EF4-FFF2-40B4-BE49-F238E27FC236}">
                <a16:creationId xmlns:a16="http://schemas.microsoft.com/office/drawing/2014/main" id="{33D2A843-A37E-465B-A086-3CBFA1048A33}"/>
              </a:ext>
            </a:extLst>
          </p:cNvPr>
          <p:cNvSpPr txBox="1">
            <a:spLocks/>
          </p:cNvSpPr>
          <p:nvPr/>
        </p:nvSpPr>
        <p:spPr>
          <a:xfrm>
            <a:off x="3225282" y="566757"/>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GB" dirty="0"/>
              <a:t>Preprints boost your citations</a:t>
            </a:r>
          </a:p>
        </p:txBody>
      </p:sp>
    </p:spTree>
    <p:extLst>
      <p:ext uri="{BB962C8B-B14F-4D97-AF65-F5344CB8AC3E}">
        <p14:creationId xmlns:p14="http://schemas.microsoft.com/office/powerpoint/2010/main" val="393111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hyopenresearch.org/images/arxi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68" y="3288235"/>
            <a:ext cx="3297795" cy="10704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hyopenresearch.org/images/zenodo-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7786" y="4535556"/>
            <a:ext cx="3473830" cy="1389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hyopenresearch.org/images/figshare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67" y="1588864"/>
            <a:ext cx="3534199" cy="107204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hyopenresearch.org/images/bioarxi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71" y="4725339"/>
            <a:ext cx="3168198" cy="11997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1"/>
          <p:cNvSpPr>
            <a:spLocks noChangeArrowheads="1"/>
          </p:cNvSpPr>
          <p:nvPr/>
        </p:nvSpPr>
        <p:spPr bwMode="auto">
          <a:xfrm>
            <a:off x="102852" y="6275304"/>
            <a:ext cx="11548482" cy="90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algn="ctr" defTabSz="914126" eaLnBrk="0" fontAlgn="base" hangingPunct="0">
              <a:spcBef>
                <a:spcPct val="0"/>
              </a:spcBef>
              <a:spcAft>
                <a:spcPct val="0"/>
              </a:spcAft>
            </a:pPr>
            <a:r>
              <a:rPr lang="en-US" altLang="en-US" sz="3199" b="1" dirty="0">
                <a:solidFill>
                  <a:srgbClr val="000000"/>
                </a:solidFill>
                <a:latin typeface="Lato" panose="020F0502020204030203" pitchFamily="34" charset="0"/>
                <a:ea typeface="Lato" panose="020F0502020204030203" pitchFamily="34" charset="0"/>
                <a:cs typeface="Lato" panose="020F0502020204030203" pitchFamily="34" charset="0"/>
              </a:rPr>
              <a:t>It’s your work. Publish where you want. But don’t lock it up.</a:t>
            </a:r>
          </a:p>
          <a:p>
            <a:pPr algn="ctr" defTabSz="914126" eaLnBrk="0" fontAlgn="base" hangingPunct="0">
              <a:spcBef>
                <a:spcPct val="0"/>
              </a:spcBef>
              <a:spcAft>
                <a:spcPct val="0"/>
              </a:spcAft>
            </a:pPr>
            <a:br>
              <a:rPr lang="en-US" altLang="en-US" sz="900" dirty="0">
                <a:latin typeface="Lato" panose="020F0502020204030203" pitchFamily="34" charset="0"/>
                <a:ea typeface="Lato" panose="020F0502020204030203" pitchFamily="34" charset="0"/>
                <a:cs typeface="Lato" panose="020F0502020204030203" pitchFamily="34" charset="0"/>
              </a:rPr>
            </a:br>
            <a:endParaRPr lang="en-US" altLang="en-US" sz="1799" dirty="0">
              <a:latin typeface="Lato" panose="020F0502020204030203" pitchFamily="34" charset="0"/>
              <a:ea typeface="Lato" panose="020F0502020204030203" pitchFamily="34" charset="0"/>
              <a:cs typeface="Lato" panose="020F0502020204030203" pitchFamily="34" charset="0"/>
            </a:endParaRPr>
          </a:p>
        </p:txBody>
      </p:sp>
      <p:pic>
        <p:nvPicPr>
          <p:cNvPr id="9" name="Picture 6" descr="preprint partn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9480" y="1369979"/>
            <a:ext cx="6862137" cy="28557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5951" t="15377" r="3313" b="27180"/>
          <a:stretch/>
        </p:blipFill>
        <p:spPr>
          <a:xfrm>
            <a:off x="4220284" y="4796668"/>
            <a:ext cx="3064987" cy="907684"/>
          </a:xfrm>
          <a:prstGeom prst="rect">
            <a:avLst/>
          </a:prstGeom>
        </p:spPr>
      </p:pic>
    </p:spTree>
    <p:extLst>
      <p:ext uri="{BB962C8B-B14F-4D97-AF65-F5344CB8AC3E}">
        <p14:creationId xmlns:p14="http://schemas.microsoft.com/office/powerpoint/2010/main" val="290160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pbs.twimg.com/media/DEAneMbUMAAhSI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0" y="-27384"/>
            <a:ext cx="12350463" cy="68853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948" y="332657"/>
            <a:ext cx="4968552" cy="2246769"/>
          </a:xfrm>
          <a:prstGeom prst="rect">
            <a:avLst/>
          </a:prstGeom>
          <a:noFill/>
        </p:spPr>
        <p:txBody>
          <a:bodyPr wrap="square" rtlCol="0">
            <a:spAutoFit/>
          </a:bodyPr>
          <a:lstStyle/>
          <a:p>
            <a:pPr algn="ctr"/>
            <a:r>
              <a:rPr lang="en-GB" sz="3600" dirty="0"/>
              <a:t>“Open Access wins all of the arguments, all of the time.”</a:t>
            </a:r>
          </a:p>
          <a:p>
            <a:pPr algn="ctr"/>
            <a:r>
              <a:rPr lang="en-GB" sz="3200" dirty="0"/>
              <a:t>- </a:t>
            </a:r>
            <a:r>
              <a:rPr lang="en-GB" sz="3200" dirty="0" err="1"/>
              <a:t>OpenCon</a:t>
            </a:r>
            <a:r>
              <a:rPr lang="en-GB" sz="3200" dirty="0"/>
              <a:t> 2014</a:t>
            </a:r>
          </a:p>
        </p:txBody>
      </p:sp>
    </p:spTree>
    <p:extLst>
      <p:ext uri="{BB962C8B-B14F-4D97-AF65-F5344CB8AC3E}">
        <p14:creationId xmlns:p14="http://schemas.microsoft.com/office/powerpoint/2010/main" val="86675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pic>
        <p:nvPicPr>
          <p:cNvPr id="4" name="Picture 3"/>
          <p:cNvPicPr>
            <a:picLocks noChangeAspect="1"/>
          </p:cNvPicPr>
          <p:nvPr/>
        </p:nvPicPr>
        <p:blipFill rotWithShape="1">
          <a:blip r:embed="rId2"/>
          <a:srcRect l="23394" t="31984"/>
          <a:stretch/>
        </p:blipFill>
        <p:spPr>
          <a:xfrm>
            <a:off x="2184664" y="1916832"/>
            <a:ext cx="8009283" cy="4359995"/>
          </a:xfrm>
          <a:prstGeom prst="rect">
            <a:avLst/>
          </a:prstGeom>
        </p:spPr>
      </p:pic>
      <p:sp>
        <p:nvSpPr>
          <p:cNvPr id="5" name="Rectangle 4"/>
          <p:cNvSpPr/>
          <p:nvPr/>
        </p:nvSpPr>
        <p:spPr>
          <a:xfrm>
            <a:off x="2293238" y="6276827"/>
            <a:ext cx="3896067" cy="646331"/>
          </a:xfrm>
          <a:prstGeom prst="rect">
            <a:avLst/>
          </a:prstGeom>
        </p:spPr>
        <p:txBody>
          <a:bodyPr wrap="none">
            <a:spAutoFit/>
          </a:bodyPr>
          <a:lstStyle/>
          <a:p>
            <a:r>
              <a:rPr lang="en-GB" dirty="0">
                <a:hlinkClick r:id="rId3"/>
              </a:rPr>
              <a:t>https://elifesciences.org/articles/16800</a:t>
            </a:r>
            <a:endParaRPr lang="en-GB" dirty="0"/>
          </a:p>
          <a:p>
            <a:endParaRPr lang="en-GB" dirty="0"/>
          </a:p>
        </p:txBody>
      </p:sp>
    </p:spTree>
    <p:extLst>
      <p:ext uri="{BB962C8B-B14F-4D97-AF65-F5344CB8AC3E}">
        <p14:creationId xmlns:p14="http://schemas.microsoft.com/office/powerpoint/2010/main" val="11450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2033060"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p:cNvCxnSpPr/>
          <p:nvPr/>
        </p:nvCxnSpPr>
        <p:spPr>
          <a:xfrm>
            <a:off x="767409" y="3429000"/>
            <a:ext cx="6938953"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907115" y="3258184"/>
            <a:ext cx="3998210" cy="341632"/>
          </a:xfrm>
          <a:prstGeom prst="rect">
            <a:avLst/>
          </a:prstGeom>
          <a:noFill/>
        </p:spPr>
        <p:txBody>
          <a:bodyPr wrap="none" rtlCol="0">
            <a:spAutoFit/>
          </a:bodyPr>
          <a:lstStyle/>
          <a:p>
            <a:pPr>
              <a:lnSpc>
                <a:spcPct val="90000"/>
              </a:lnSpc>
            </a:pPr>
            <a:r>
              <a:rPr lang="en-GB" dirty="0"/>
              <a:t>SOCIAL AND TECHNICAL BARRIERS</a:t>
            </a:r>
          </a:p>
        </p:txBody>
      </p:sp>
    </p:spTree>
    <p:extLst>
      <p:ext uri="{BB962C8B-B14F-4D97-AF65-F5344CB8AC3E}">
        <p14:creationId xmlns:p14="http://schemas.microsoft.com/office/powerpoint/2010/main" val="421486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15936953"/>
              </p:ext>
            </p:extLst>
          </p:nvPr>
        </p:nvGraphicFramePr>
        <p:xfrm>
          <a:off x="2033060"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p:cNvCxnSpPr>
            <a:cxnSpLocks/>
          </p:cNvCxnSpPr>
          <p:nvPr/>
        </p:nvCxnSpPr>
        <p:spPr>
          <a:xfrm>
            <a:off x="3144416" y="5585289"/>
            <a:ext cx="5164923"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550924" y="5404225"/>
            <a:ext cx="2095370" cy="341632"/>
          </a:xfrm>
          <a:prstGeom prst="rect">
            <a:avLst/>
          </a:prstGeom>
          <a:noFill/>
        </p:spPr>
        <p:txBody>
          <a:bodyPr wrap="square" rtlCol="0">
            <a:spAutoFit/>
          </a:bodyPr>
          <a:lstStyle/>
          <a:p>
            <a:pPr>
              <a:lnSpc>
                <a:spcPct val="90000"/>
              </a:lnSpc>
            </a:pPr>
            <a:r>
              <a:rPr lang="en-GB" dirty="0"/>
              <a:t>SOCIAL BARRIERS</a:t>
            </a:r>
          </a:p>
        </p:txBody>
      </p:sp>
      <p:sp>
        <p:nvSpPr>
          <p:cNvPr id="6" name="TextBox 5">
            <a:extLst>
              <a:ext uri="{FF2B5EF4-FFF2-40B4-BE49-F238E27FC236}">
                <a16:creationId xmlns:a16="http://schemas.microsoft.com/office/drawing/2014/main" id="{DFAC17CB-902D-44E2-A780-94D0F27CA11A}"/>
              </a:ext>
            </a:extLst>
          </p:cNvPr>
          <p:cNvSpPr txBox="1"/>
          <p:nvPr/>
        </p:nvSpPr>
        <p:spPr>
          <a:xfrm>
            <a:off x="5215808" y="5952962"/>
            <a:ext cx="1491114" cy="369332"/>
          </a:xfrm>
          <a:prstGeom prst="rect">
            <a:avLst/>
          </a:prstGeom>
          <a:noFill/>
        </p:spPr>
        <p:txBody>
          <a:bodyPr wrap="none" rtlCol="0">
            <a:spAutoFit/>
          </a:bodyPr>
          <a:lstStyle/>
          <a:p>
            <a:r>
              <a:rPr lang="de-DE" b="1" dirty="0"/>
              <a:t>EDUCATION</a:t>
            </a:r>
            <a:endParaRPr lang="en-GB" b="1" dirty="0"/>
          </a:p>
        </p:txBody>
      </p:sp>
      <p:sp>
        <p:nvSpPr>
          <p:cNvPr id="10" name="Arrow: Right 9">
            <a:extLst>
              <a:ext uri="{FF2B5EF4-FFF2-40B4-BE49-F238E27FC236}">
                <a16:creationId xmlns:a16="http://schemas.microsoft.com/office/drawing/2014/main" id="{CA1BBA6D-2A61-4F2E-A62A-1D15D97670EF}"/>
              </a:ext>
            </a:extLst>
          </p:cNvPr>
          <p:cNvSpPr/>
          <p:nvPr/>
        </p:nvSpPr>
        <p:spPr>
          <a:xfrm rot="16200000">
            <a:off x="5432760" y="5092389"/>
            <a:ext cx="957445" cy="7295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4188045-9654-4775-9404-F36CEAD19296}"/>
              </a:ext>
            </a:extLst>
          </p:cNvPr>
          <p:cNvSpPr txBox="1"/>
          <p:nvPr/>
        </p:nvSpPr>
        <p:spPr>
          <a:xfrm>
            <a:off x="470723" y="5414473"/>
            <a:ext cx="2520242" cy="341632"/>
          </a:xfrm>
          <a:prstGeom prst="rect">
            <a:avLst/>
          </a:prstGeom>
          <a:noFill/>
        </p:spPr>
        <p:txBody>
          <a:bodyPr wrap="none" rtlCol="0">
            <a:spAutoFit/>
          </a:bodyPr>
          <a:lstStyle/>
          <a:p>
            <a:pPr>
              <a:lnSpc>
                <a:spcPct val="90000"/>
              </a:lnSpc>
            </a:pPr>
            <a:r>
              <a:rPr lang="en-GB" dirty="0"/>
              <a:t>TECHNICAL BARRIERS</a:t>
            </a:r>
          </a:p>
        </p:txBody>
      </p:sp>
    </p:spTree>
    <p:extLst>
      <p:ext uri="{BB962C8B-B14F-4D97-AF65-F5344CB8AC3E}">
        <p14:creationId xmlns:p14="http://schemas.microsoft.com/office/powerpoint/2010/main" val="271751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 we need to change the culture?</a:t>
            </a:r>
          </a:p>
        </p:txBody>
      </p:sp>
      <p:sp>
        <p:nvSpPr>
          <p:cNvPr id="3" name="Content Placeholder 2"/>
          <p:cNvSpPr>
            <a:spLocks noGrp="1"/>
          </p:cNvSpPr>
          <p:nvPr>
            <p:ph idx="1"/>
          </p:nvPr>
        </p:nvSpPr>
        <p:spPr>
          <a:xfrm>
            <a:off x="2631891" y="2506664"/>
            <a:ext cx="8014337" cy="3679532"/>
          </a:xfrm>
        </p:spPr>
        <p:txBody>
          <a:bodyPr>
            <a:normAutofit/>
          </a:bodyPr>
          <a:lstStyle/>
          <a:p>
            <a:pPr marL="457200" indent="-457200" algn="ctr">
              <a:spcAft>
                <a:spcPts val="1200"/>
              </a:spcAft>
              <a:buFont typeface="+mj-lt"/>
              <a:buAutoNum type="arabicPeriod"/>
            </a:pPr>
            <a:r>
              <a:rPr lang="en-GB" dirty="0"/>
              <a:t> </a:t>
            </a:r>
            <a:r>
              <a:rPr lang="en-GB" b="1" dirty="0"/>
              <a:t>Education</a:t>
            </a:r>
            <a:r>
              <a:rPr lang="en-GB" dirty="0"/>
              <a:t> and </a:t>
            </a:r>
            <a:r>
              <a:rPr lang="en-GB" b="1" dirty="0"/>
              <a:t>training</a:t>
            </a:r>
            <a:r>
              <a:rPr lang="en-GB" dirty="0"/>
              <a:t> for our students </a:t>
            </a:r>
          </a:p>
          <a:p>
            <a:pPr marL="457200" indent="-457200" algn="ctr">
              <a:spcAft>
                <a:spcPts val="1200"/>
              </a:spcAft>
              <a:buFont typeface="+mj-lt"/>
              <a:buAutoNum type="arabicPeriod"/>
            </a:pPr>
            <a:r>
              <a:rPr lang="en-GB" dirty="0"/>
              <a:t>Learn </a:t>
            </a:r>
            <a:r>
              <a:rPr lang="en-GB" b="1" dirty="0"/>
              <a:t>skills</a:t>
            </a:r>
            <a:r>
              <a:rPr lang="en-GB" dirty="0"/>
              <a:t> for new ways of doing research</a:t>
            </a:r>
          </a:p>
          <a:p>
            <a:pPr marL="457200" indent="-457200" algn="ctr">
              <a:spcAft>
                <a:spcPts val="1200"/>
              </a:spcAft>
              <a:buFont typeface="+mj-lt"/>
              <a:buAutoNum type="arabicPeriod"/>
            </a:pPr>
            <a:r>
              <a:rPr lang="en-GB" dirty="0"/>
              <a:t> </a:t>
            </a:r>
            <a:r>
              <a:rPr lang="en-GB" b="1" dirty="0"/>
              <a:t>Empowerment</a:t>
            </a:r>
            <a:r>
              <a:rPr lang="en-GB" dirty="0"/>
              <a:t> and </a:t>
            </a:r>
            <a:r>
              <a:rPr lang="en-GB" b="1" dirty="0"/>
              <a:t>leadership</a:t>
            </a:r>
            <a:r>
              <a:rPr lang="en-GB" dirty="0"/>
              <a:t> for the next generation</a:t>
            </a:r>
          </a:p>
          <a:p>
            <a:pPr marL="457200" indent="-457200" algn="ctr">
              <a:spcAft>
                <a:spcPts val="1200"/>
              </a:spcAft>
              <a:buFont typeface="+mj-lt"/>
              <a:buAutoNum type="arabicPeriod"/>
            </a:pPr>
            <a:r>
              <a:rPr lang="en-GB" dirty="0"/>
              <a:t>Build a global community based on sharing and collaboration</a:t>
            </a:r>
          </a:p>
          <a:p>
            <a:pPr marL="457200" indent="-457200" algn="ctr">
              <a:spcAft>
                <a:spcPts val="1200"/>
              </a:spcAft>
              <a:buFont typeface="+mj-lt"/>
              <a:buAutoNum type="arabicPeriod"/>
            </a:pPr>
            <a:r>
              <a:rPr lang="en-GB" dirty="0"/>
              <a:t>Massive-scale engagement to re-align Open Science with current incentive structures</a:t>
            </a:r>
          </a:p>
        </p:txBody>
      </p:sp>
    </p:spTree>
    <p:extLst>
      <p:ext uri="{BB962C8B-B14F-4D97-AF65-F5344CB8AC3E}">
        <p14:creationId xmlns:p14="http://schemas.microsoft.com/office/powerpoint/2010/main" val="198744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F9E4-D67A-4F26-8C56-9311D088D5D1}"/>
              </a:ext>
            </a:extLst>
          </p:cNvPr>
          <p:cNvSpPr>
            <a:spLocks noGrp="1"/>
          </p:cNvSpPr>
          <p:nvPr>
            <p:ph type="title"/>
          </p:nvPr>
        </p:nvSpPr>
        <p:spPr/>
        <p:txBody>
          <a:bodyPr/>
          <a:lstStyle/>
          <a:p>
            <a:r>
              <a:rPr lang="de-DE" dirty="0"/>
              <a:t>Enter </a:t>
            </a:r>
            <a:r>
              <a:rPr lang="de-DE" dirty="0" err="1"/>
              <a:t>the</a:t>
            </a:r>
            <a:r>
              <a:rPr lang="de-DE" dirty="0"/>
              <a:t> </a:t>
            </a:r>
            <a:r>
              <a:rPr lang="de-DE" dirty="0" err="1"/>
              <a:t>mooc-ateers</a:t>
            </a:r>
            <a:endParaRPr lang="en-GB" dirty="0"/>
          </a:p>
        </p:txBody>
      </p:sp>
      <p:sp>
        <p:nvSpPr>
          <p:cNvPr id="3" name="Text Placeholder 2">
            <a:extLst>
              <a:ext uri="{FF2B5EF4-FFF2-40B4-BE49-F238E27FC236}">
                <a16:creationId xmlns:a16="http://schemas.microsoft.com/office/drawing/2014/main" id="{8CC44DCC-07EB-4CFA-AA0A-A3803A55E189}"/>
              </a:ext>
            </a:extLst>
          </p:cNvPr>
          <p:cNvSpPr>
            <a:spLocks noGrp="1"/>
          </p:cNvSpPr>
          <p:nvPr>
            <p:ph type="body" idx="1"/>
          </p:nvPr>
        </p:nvSpPr>
        <p:spPr/>
        <p:txBody>
          <a:bodyPr/>
          <a:lstStyle/>
          <a:p>
            <a:r>
              <a:rPr lang="de-DE" dirty="0"/>
              <a:t>I </a:t>
            </a:r>
            <a:r>
              <a:rPr lang="de-DE" dirty="0" err="1"/>
              <a:t>didn‘t</a:t>
            </a:r>
            <a:r>
              <a:rPr lang="de-DE" dirty="0"/>
              <a:t> </a:t>
            </a:r>
            <a:r>
              <a:rPr lang="de-DE" dirty="0" err="1"/>
              <a:t>come</a:t>
            </a:r>
            <a:r>
              <a:rPr lang="de-DE" dirty="0"/>
              <a:t> </a:t>
            </a:r>
            <a:r>
              <a:rPr lang="de-DE" dirty="0" err="1"/>
              <a:t>up</a:t>
            </a:r>
            <a:r>
              <a:rPr lang="de-DE" dirty="0"/>
              <a:t> </a:t>
            </a:r>
            <a:r>
              <a:rPr lang="de-DE" dirty="0" err="1"/>
              <a:t>with</a:t>
            </a:r>
            <a:r>
              <a:rPr lang="de-DE" dirty="0"/>
              <a:t> </a:t>
            </a:r>
            <a:r>
              <a:rPr lang="de-DE" dirty="0" err="1"/>
              <a:t>that</a:t>
            </a:r>
            <a:r>
              <a:rPr lang="de-DE" dirty="0"/>
              <a:t> </a:t>
            </a:r>
            <a:r>
              <a:rPr lang="de-DE" dirty="0" err="1"/>
              <a:t>name</a:t>
            </a:r>
            <a:r>
              <a:rPr lang="de-DE" dirty="0"/>
              <a:t>..</a:t>
            </a:r>
            <a:endParaRPr lang="en-GB" dirty="0"/>
          </a:p>
        </p:txBody>
      </p:sp>
      <p:pic>
        <p:nvPicPr>
          <p:cNvPr id="5" name="Picture 4">
            <a:extLst>
              <a:ext uri="{FF2B5EF4-FFF2-40B4-BE49-F238E27FC236}">
                <a16:creationId xmlns:a16="http://schemas.microsoft.com/office/drawing/2014/main" id="{ACB61854-7326-4F2A-98A3-8BDA2AC84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8" y="306806"/>
            <a:ext cx="4055864" cy="2526768"/>
          </a:xfrm>
          <a:prstGeom prst="rect">
            <a:avLst/>
          </a:prstGeom>
        </p:spPr>
      </p:pic>
    </p:spTree>
    <p:extLst>
      <p:ext uri="{BB962C8B-B14F-4D97-AF65-F5344CB8AC3E}">
        <p14:creationId xmlns:p14="http://schemas.microsoft.com/office/powerpoint/2010/main" val="3190704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D079CF-6A8C-46E2-9ED0-1D4B55623F88}"/>
              </a:ext>
            </a:extLst>
          </p:cNvPr>
          <p:cNvSpPr/>
          <p:nvPr/>
        </p:nvSpPr>
        <p:spPr>
          <a:xfrm>
            <a:off x="8276515" y="6355844"/>
            <a:ext cx="3659976" cy="369332"/>
          </a:xfrm>
          <a:prstGeom prst="rect">
            <a:avLst/>
          </a:prstGeom>
        </p:spPr>
        <p:txBody>
          <a:bodyPr wrap="none">
            <a:spAutoFit/>
          </a:bodyPr>
          <a:lstStyle/>
          <a:p>
            <a:r>
              <a:rPr lang="en-GB" dirty="0">
                <a:hlinkClick r:id="rId2"/>
              </a:rPr>
              <a:t>https://opensciencemooc.eu/</a:t>
            </a:r>
            <a:r>
              <a:rPr lang="en-GB" dirty="0"/>
              <a:t> </a:t>
            </a:r>
          </a:p>
        </p:txBody>
      </p:sp>
      <p:pic>
        <p:nvPicPr>
          <p:cNvPr id="7" name="Picture 6">
            <a:extLst>
              <a:ext uri="{FF2B5EF4-FFF2-40B4-BE49-F238E27FC236}">
                <a16:creationId xmlns:a16="http://schemas.microsoft.com/office/drawing/2014/main" id="{3AF22884-D669-4760-9157-A5272BD79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515" y="590550"/>
            <a:ext cx="7143750" cy="5676900"/>
          </a:xfrm>
          <a:prstGeom prst="rect">
            <a:avLst/>
          </a:prstGeom>
        </p:spPr>
      </p:pic>
      <p:sp>
        <p:nvSpPr>
          <p:cNvPr id="8" name="TextBox 7">
            <a:extLst>
              <a:ext uri="{FF2B5EF4-FFF2-40B4-BE49-F238E27FC236}">
                <a16:creationId xmlns:a16="http://schemas.microsoft.com/office/drawing/2014/main" id="{FF1A4CA1-67B3-4BE5-A22D-40835A01B243}"/>
              </a:ext>
            </a:extLst>
          </p:cNvPr>
          <p:cNvSpPr txBox="1"/>
          <p:nvPr/>
        </p:nvSpPr>
        <p:spPr>
          <a:xfrm>
            <a:off x="593558" y="1876926"/>
            <a:ext cx="3192379" cy="954107"/>
          </a:xfrm>
          <a:prstGeom prst="rect">
            <a:avLst/>
          </a:prstGeom>
          <a:noFill/>
        </p:spPr>
        <p:txBody>
          <a:bodyPr wrap="square" rtlCol="0">
            <a:spAutoFit/>
          </a:bodyPr>
          <a:lstStyle/>
          <a:p>
            <a:r>
              <a:rPr lang="de-DE" sz="2800" dirty="0" err="1"/>
              <a:t>How</a:t>
            </a:r>
            <a:r>
              <a:rPr lang="de-DE" sz="2800" dirty="0"/>
              <a:t> </a:t>
            </a:r>
            <a:r>
              <a:rPr lang="de-DE" sz="2800" dirty="0" err="1"/>
              <a:t>did</a:t>
            </a:r>
            <a:r>
              <a:rPr lang="de-DE" sz="2800" dirty="0"/>
              <a:t> </a:t>
            </a:r>
            <a:r>
              <a:rPr lang="de-DE" sz="2800" dirty="0" err="1"/>
              <a:t>this</a:t>
            </a:r>
            <a:r>
              <a:rPr lang="de-DE" sz="2800" dirty="0"/>
              <a:t> </a:t>
            </a:r>
            <a:r>
              <a:rPr lang="de-DE" sz="2800" dirty="0" err="1"/>
              <a:t>idea</a:t>
            </a:r>
            <a:r>
              <a:rPr lang="de-DE" sz="2800" dirty="0"/>
              <a:t> </a:t>
            </a:r>
            <a:r>
              <a:rPr lang="de-DE" sz="2800" dirty="0" err="1"/>
              <a:t>come</a:t>
            </a:r>
            <a:r>
              <a:rPr lang="de-DE" sz="2800" dirty="0"/>
              <a:t> </a:t>
            </a:r>
            <a:r>
              <a:rPr lang="de-DE" sz="2800" dirty="0" err="1"/>
              <a:t>about</a:t>
            </a:r>
            <a:r>
              <a:rPr lang="de-DE" sz="2800" dirty="0"/>
              <a:t>?</a:t>
            </a:r>
            <a:endParaRPr lang="en-GB" sz="2800" dirty="0"/>
          </a:p>
        </p:txBody>
      </p:sp>
    </p:spTree>
    <p:extLst>
      <p:ext uri="{BB962C8B-B14F-4D97-AF65-F5344CB8AC3E}">
        <p14:creationId xmlns:p14="http://schemas.microsoft.com/office/powerpoint/2010/main" val="1472405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 Science principles</a:t>
            </a:r>
          </a:p>
        </p:txBody>
      </p:sp>
      <p:sp>
        <p:nvSpPr>
          <p:cNvPr id="4" name="Text Placeholder 3"/>
          <p:cNvSpPr>
            <a:spLocks noGrp="1"/>
          </p:cNvSpPr>
          <p:nvPr>
            <p:ph type="body" idx="1"/>
          </p:nvPr>
        </p:nvSpPr>
        <p:spPr>
          <a:xfrm>
            <a:off x="767409" y="1713655"/>
            <a:ext cx="4479393" cy="731520"/>
          </a:xfrm>
        </p:spPr>
        <p:txBody>
          <a:bodyPr/>
          <a:lstStyle/>
          <a:p>
            <a:r>
              <a:rPr lang="en-GB" b="1" dirty="0"/>
              <a:t>Socio-cultural</a:t>
            </a:r>
          </a:p>
        </p:txBody>
      </p:sp>
      <p:sp>
        <p:nvSpPr>
          <p:cNvPr id="3" name="Content Placeholder 2"/>
          <p:cNvSpPr>
            <a:spLocks noGrp="1"/>
          </p:cNvSpPr>
          <p:nvPr>
            <p:ph sz="half" idx="2"/>
          </p:nvPr>
        </p:nvSpPr>
        <p:spPr>
          <a:xfrm>
            <a:off x="767409" y="2507550"/>
            <a:ext cx="4479393" cy="3664650"/>
          </a:xfrm>
        </p:spPr>
        <p:txBody>
          <a:bodyPr/>
          <a:lstStyle/>
          <a:p>
            <a:r>
              <a:rPr lang="en-GB" dirty="0"/>
              <a:t>Inclusivity</a:t>
            </a:r>
          </a:p>
          <a:p>
            <a:r>
              <a:rPr lang="en-GB" dirty="0"/>
              <a:t>Equality</a:t>
            </a:r>
          </a:p>
          <a:p>
            <a:r>
              <a:rPr lang="en-GB" dirty="0"/>
              <a:t>Accountability</a:t>
            </a:r>
          </a:p>
          <a:p>
            <a:r>
              <a:rPr lang="en-GB" dirty="0"/>
              <a:t>Freedom</a:t>
            </a:r>
          </a:p>
          <a:p>
            <a:r>
              <a:rPr lang="en-GB" dirty="0"/>
              <a:t>Fairness</a:t>
            </a:r>
          </a:p>
        </p:txBody>
      </p:sp>
      <p:sp>
        <p:nvSpPr>
          <p:cNvPr id="11" name="Text Placeholder 4"/>
          <p:cNvSpPr>
            <a:spLocks noGrp="1"/>
          </p:cNvSpPr>
          <p:nvPr>
            <p:ph type="body" sz="quarter" idx="3"/>
          </p:nvPr>
        </p:nvSpPr>
        <p:spPr>
          <a:xfrm>
            <a:off x="9130643" y="1713655"/>
            <a:ext cx="4479393" cy="731520"/>
          </a:xfrm>
        </p:spPr>
        <p:txBody>
          <a:bodyPr/>
          <a:lstStyle/>
          <a:p>
            <a:r>
              <a:rPr lang="en-GB" b="1" dirty="0"/>
              <a:t>Technical</a:t>
            </a:r>
          </a:p>
        </p:txBody>
      </p:sp>
      <p:sp>
        <p:nvSpPr>
          <p:cNvPr id="12" name="Content Placeholder 5"/>
          <p:cNvSpPr>
            <a:spLocks noGrp="1"/>
          </p:cNvSpPr>
          <p:nvPr>
            <p:ph sz="quarter" idx="4"/>
          </p:nvPr>
        </p:nvSpPr>
        <p:spPr>
          <a:xfrm>
            <a:off x="9130643" y="2507550"/>
            <a:ext cx="4479393" cy="3664650"/>
          </a:xfrm>
        </p:spPr>
        <p:txBody>
          <a:bodyPr/>
          <a:lstStyle/>
          <a:p>
            <a:r>
              <a:rPr lang="en-GB" dirty="0"/>
              <a:t>Rigour</a:t>
            </a:r>
          </a:p>
          <a:p>
            <a:r>
              <a:rPr lang="en-GB" dirty="0"/>
              <a:t>Transparency</a:t>
            </a:r>
          </a:p>
          <a:p>
            <a:r>
              <a:rPr lang="en-GB" dirty="0"/>
              <a:t>Reproducibility</a:t>
            </a:r>
          </a:p>
          <a:p>
            <a:r>
              <a:rPr lang="en-GB" dirty="0">
                <a:hlinkClick r:id="rId2"/>
              </a:rPr>
              <a:t>FAIR principles</a:t>
            </a:r>
            <a:endParaRPr lang="en-GB" dirty="0"/>
          </a:p>
          <a:p>
            <a:r>
              <a:rPr lang="en-GB" dirty="0">
                <a:hlinkClick r:id="rId3"/>
              </a:rPr>
              <a:t>TOP guidelines</a:t>
            </a:r>
            <a:endParaRPr lang="en-GB" dirty="0"/>
          </a:p>
        </p:txBody>
      </p:sp>
      <p:pic>
        <p:nvPicPr>
          <p:cNvPr id="8"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123" y="1900575"/>
            <a:ext cx="5319753" cy="4423536"/>
          </a:xfrm>
          <a:prstGeom prst="rect">
            <a:avLst/>
          </a:prstGeom>
        </p:spPr>
      </p:pic>
    </p:spTree>
    <p:extLst>
      <p:ext uri="{BB962C8B-B14F-4D97-AF65-F5344CB8AC3E}">
        <p14:creationId xmlns:p14="http://schemas.microsoft.com/office/powerpoint/2010/main" val="59071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7105-949E-4F5E-81CC-FF2D26418E35}"/>
              </a:ext>
            </a:extLst>
          </p:cNvPr>
          <p:cNvSpPr>
            <a:spLocks noGrp="1"/>
          </p:cNvSpPr>
          <p:nvPr>
            <p:ph type="title"/>
          </p:nvPr>
        </p:nvSpPr>
        <p:spPr/>
        <p:txBody>
          <a:bodyPr/>
          <a:lstStyle/>
          <a:p>
            <a:r>
              <a:rPr lang="de-DE" dirty="0"/>
              <a:t>Ten </a:t>
            </a:r>
            <a:r>
              <a:rPr lang="de-DE" dirty="0" err="1"/>
              <a:t>core</a:t>
            </a:r>
            <a:r>
              <a:rPr lang="de-DE" dirty="0"/>
              <a:t> </a:t>
            </a:r>
            <a:r>
              <a:rPr lang="de-DE" dirty="0" err="1"/>
              <a:t>modules</a:t>
            </a:r>
            <a:endParaRPr lang="en-GB" dirty="0"/>
          </a:p>
        </p:txBody>
      </p:sp>
      <p:pic>
        <p:nvPicPr>
          <p:cNvPr id="4" name="Picture 3">
            <a:extLst>
              <a:ext uri="{FF2B5EF4-FFF2-40B4-BE49-F238E27FC236}">
                <a16:creationId xmlns:a16="http://schemas.microsoft.com/office/drawing/2014/main" id="{9869179E-0901-413E-B4A9-18DC63D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87643"/>
            <a:ext cx="7290165" cy="4813629"/>
          </a:xfrm>
          <a:prstGeom prst="rect">
            <a:avLst/>
          </a:prstGeom>
        </p:spPr>
      </p:pic>
      <p:sp>
        <p:nvSpPr>
          <p:cNvPr id="5" name="Arrow: Right 4">
            <a:extLst>
              <a:ext uri="{FF2B5EF4-FFF2-40B4-BE49-F238E27FC236}">
                <a16:creationId xmlns:a16="http://schemas.microsoft.com/office/drawing/2014/main" id="{A6693057-D04A-4312-8BD7-08354A1F769A}"/>
              </a:ext>
            </a:extLst>
          </p:cNvPr>
          <p:cNvSpPr/>
          <p:nvPr/>
        </p:nvSpPr>
        <p:spPr>
          <a:xfrm rot="10800000">
            <a:off x="8229600" y="2699156"/>
            <a:ext cx="1155032" cy="572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026D308-079C-45FD-9AFA-B6B2C30FEBFF}"/>
              </a:ext>
            </a:extLst>
          </p:cNvPr>
          <p:cNvSpPr/>
          <p:nvPr/>
        </p:nvSpPr>
        <p:spPr>
          <a:xfrm rot="10800000">
            <a:off x="8229600" y="3466550"/>
            <a:ext cx="1155032" cy="572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FD520BD2-B471-46EC-B97A-AA48C589DE3D}"/>
              </a:ext>
            </a:extLst>
          </p:cNvPr>
          <p:cNvSpPr/>
          <p:nvPr/>
        </p:nvSpPr>
        <p:spPr>
          <a:xfrm rot="10800000">
            <a:off x="8229600" y="4294457"/>
            <a:ext cx="1155032" cy="572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D81B915-783E-4AA4-B217-15AF08338E86}"/>
              </a:ext>
            </a:extLst>
          </p:cNvPr>
          <p:cNvSpPr txBox="1"/>
          <p:nvPr/>
        </p:nvSpPr>
        <p:spPr>
          <a:xfrm>
            <a:off x="9994232" y="2839452"/>
            <a:ext cx="1252266" cy="369332"/>
          </a:xfrm>
          <a:prstGeom prst="rect">
            <a:avLst/>
          </a:prstGeom>
          <a:noFill/>
        </p:spPr>
        <p:txBody>
          <a:bodyPr wrap="none" rtlCol="0">
            <a:spAutoFit/>
          </a:bodyPr>
          <a:lstStyle/>
          <a:p>
            <a:r>
              <a:rPr lang="de-DE" dirty="0"/>
              <a:t>Rationale</a:t>
            </a:r>
            <a:endParaRPr lang="en-GB" dirty="0"/>
          </a:p>
        </p:txBody>
      </p:sp>
      <p:sp>
        <p:nvSpPr>
          <p:cNvPr id="9" name="TextBox 8">
            <a:extLst>
              <a:ext uri="{FF2B5EF4-FFF2-40B4-BE49-F238E27FC236}">
                <a16:creationId xmlns:a16="http://schemas.microsoft.com/office/drawing/2014/main" id="{1B33A4F0-8C4E-4B5D-A55B-260B3216136D}"/>
              </a:ext>
            </a:extLst>
          </p:cNvPr>
          <p:cNvSpPr txBox="1"/>
          <p:nvPr/>
        </p:nvSpPr>
        <p:spPr>
          <a:xfrm>
            <a:off x="9994232" y="3539980"/>
            <a:ext cx="1311578" cy="646331"/>
          </a:xfrm>
          <a:prstGeom prst="rect">
            <a:avLst/>
          </a:prstGeom>
          <a:noFill/>
        </p:spPr>
        <p:txBody>
          <a:bodyPr wrap="none" rtlCol="0">
            <a:spAutoFit/>
          </a:bodyPr>
          <a:lstStyle/>
          <a:p>
            <a:r>
              <a:rPr lang="de-DE" dirty="0"/>
              <a:t>Learning </a:t>
            </a:r>
          </a:p>
          <a:p>
            <a:r>
              <a:rPr lang="de-DE" dirty="0" err="1"/>
              <a:t>outcomes</a:t>
            </a:r>
            <a:endParaRPr lang="en-GB" dirty="0"/>
          </a:p>
        </p:txBody>
      </p:sp>
      <p:sp>
        <p:nvSpPr>
          <p:cNvPr id="10" name="TextBox 9">
            <a:extLst>
              <a:ext uri="{FF2B5EF4-FFF2-40B4-BE49-F238E27FC236}">
                <a16:creationId xmlns:a16="http://schemas.microsoft.com/office/drawing/2014/main" id="{197FCD08-5B07-418E-9CEC-8DDB03FD673C}"/>
              </a:ext>
            </a:extLst>
          </p:cNvPr>
          <p:cNvSpPr txBox="1"/>
          <p:nvPr/>
        </p:nvSpPr>
        <p:spPr>
          <a:xfrm>
            <a:off x="9994232" y="4481567"/>
            <a:ext cx="1718740" cy="369332"/>
          </a:xfrm>
          <a:prstGeom prst="rect">
            <a:avLst/>
          </a:prstGeom>
          <a:noFill/>
        </p:spPr>
        <p:txBody>
          <a:bodyPr wrap="none" rtlCol="0">
            <a:spAutoFit/>
          </a:bodyPr>
          <a:lstStyle/>
          <a:p>
            <a:r>
              <a:rPr lang="de-DE" dirty="0"/>
              <a:t>Key </a:t>
            </a:r>
            <a:r>
              <a:rPr lang="de-DE" dirty="0" err="1"/>
              <a:t>resources</a:t>
            </a:r>
            <a:endParaRPr lang="en-GB" dirty="0"/>
          </a:p>
        </p:txBody>
      </p:sp>
    </p:spTree>
    <p:extLst>
      <p:ext uri="{BB962C8B-B14F-4D97-AF65-F5344CB8AC3E}">
        <p14:creationId xmlns:p14="http://schemas.microsoft.com/office/powerpoint/2010/main" val="3737958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BD4CA-ED1F-4FE6-8D5C-6D0C6F1FE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88" y="3795937"/>
            <a:ext cx="6811347" cy="2984513"/>
          </a:xfrm>
          <a:prstGeom prst="rect">
            <a:avLst/>
          </a:prstGeom>
        </p:spPr>
      </p:pic>
      <p:sp>
        <p:nvSpPr>
          <p:cNvPr id="2" name="Title 1">
            <a:extLst>
              <a:ext uri="{FF2B5EF4-FFF2-40B4-BE49-F238E27FC236}">
                <a16:creationId xmlns:a16="http://schemas.microsoft.com/office/drawing/2014/main" id="{9EEC414F-5E24-4FED-B4A5-6FA51E9B7D04}"/>
              </a:ext>
            </a:extLst>
          </p:cNvPr>
          <p:cNvSpPr>
            <a:spLocks noGrp="1"/>
          </p:cNvSpPr>
          <p:nvPr>
            <p:ph type="title"/>
          </p:nvPr>
        </p:nvSpPr>
        <p:spPr/>
        <p:txBody>
          <a:bodyPr/>
          <a:lstStyle/>
          <a:p>
            <a:r>
              <a:rPr lang="de-DE" dirty="0" err="1"/>
              <a:t>Where</a:t>
            </a:r>
            <a:r>
              <a:rPr lang="de-DE" dirty="0"/>
              <a:t> </a:t>
            </a:r>
            <a:r>
              <a:rPr lang="de-DE" dirty="0" err="1"/>
              <a:t>are</a:t>
            </a:r>
            <a:r>
              <a:rPr lang="de-DE" dirty="0"/>
              <a:t> </a:t>
            </a:r>
            <a:r>
              <a:rPr lang="de-DE" dirty="0" err="1"/>
              <a:t>we</a:t>
            </a:r>
            <a:r>
              <a:rPr lang="de-DE" dirty="0"/>
              <a:t> at </a:t>
            </a:r>
            <a:r>
              <a:rPr lang="de-DE" dirty="0" err="1"/>
              <a:t>now</a:t>
            </a:r>
            <a:r>
              <a:rPr lang="de-DE" dirty="0"/>
              <a:t>?</a:t>
            </a:r>
            <a:endParaRPr lang="en-GB" dirty="0"/>
          </a:p>
        </p:txBody>
      </p:sp>
      <p:sp>
        <p:nvSpPr>
          <p:cNvPr id="3" name="Content Placeholder 2">
            <a:extLst>
              <a:ext uri="{FF2B5EF4-FFF2-40B4-BE49-F238E27FC236}">
                <a16:creationId xmlns:a16="http://schemas.microsoft.com/office/drawing/2014/main" id="{1A194C25-AC84-4FE7-A8E3-46E2AAD3336F}"/>
              </a:ext>
            </a:extLst>
          </p:cNvPr>
          <p:cNvSpPr>
            <a:spLocks noGrp="1"/>
          </p:cNvSpPr>
          <p:nvPr>
            <p:ph idx="1"/>
          </p:nvPr>
        </p:nvSpPr>
        <p:spPr>
          <a:xfrm>
            <a:off x="685800" y="2194561"/>
            <a:ext cx="10296331" cy="2284134"/>
          </a:xfrm>
        </p:spPr>
        <p:txBody>
          <a:bodyPr/>
          <a:lstStyle/>
          <a:p>
            <a:r>
              <a:rPr lang="de-DE" dirty="0">
                <a:hlinkClick r:id="rId3"/>
              </a:rPr>
              <a:t>150+ </a:t>
            </a:r>
            <a:r>
              <a:rPr lang="de-DE" dirty="0" err="1">
                <a:hlinkClick r:id="rId3"/>
              </a:rPr>
              <a:t>volunteers</a:t>
            </a:r>
            <a:r>
              <a:rPr lang="de-DE" dirty="0">
                <a:hlinkClick r:id="rId3"/>
              </a:rPr>
              <a:t> </a:t>
            </a:r>
            <a:r>
              <a:rPr lang="de-DE" dirty="0" err="1"/>
              <a:t>signed</a:t>
            </a:r>
            <a:r>
              <a:rPr lang="de-DE" dirty="0"/>
              <a:t> </a:t>
            </a:r>
            <a:r>
              <a:rPr lang="de-DE" dirty="0" err="1"/>
              <a:t>up</a:t>
            </a:r>
            <a:r>
              <a:rPr lang="de-DE" dirty="0"/>
              <a:t> </a:t>
            </a:r>
            <a:r>
              <a:rPr lang="de-DE" dirty="0" err="1"/>
              <a:t>to</a:t>
            </a:r>
            <a:r>
              <a:rPr lang="de-DE" dirty="0"/>
              <a:t> </a:t>
            </a:r>
            <a:r>
              <a:rPr lang="de-DE" dirty="0" err="1"/>
              <a:t>contribute</a:t>
            </a:r>
            <a:r>
              <a:rPr lang="de-DE" dirty="0"/>
              <a:t>!</a:t>
            </a:r>
          </a:p>
          <a:p>
            <a:r>
              <a:rPr lang="de-DE" dirty="0"/>
              <a:t>14 strong international </a:t>
            </a:r>
            <a:r>
              <a:rPr lang="de-DE" dirty="0">
                <a:hlinkClick r:id="rId4"/>
              </a:rPr>
              <a:t>Steering Committee</a:t>
            </a:r>
            <a:r>
              <a:rPr lang="de-DE" dirty="0"/>
              <a:t> </a:t>
            </a:r>
            <a:r>
              <a:rPr lang="de-DE" dirty="0" err="1"/>
              <a:t>of</a:t>
            </a:r>
            <a:r>
              <a:rPr lang="de-DE" dirty="0"/>
              <a:t> </a:t>
            </a:r>
            <a:r>
              <a:rPr lang="de-DE" dirty="0" err="1"/>
              <a:t>awesome</a:t>
            </a:r>
            <a:r>
              <a:rPr lang="de-DE" dirty="0"/>
              <a:t> </a:t>
            </a:r>
            <a:r>
              <a:rPr lang="de-DE" dirty="0" err="1"/>
              <a:t>people</a:t>
            </a:r>
            <a:endParaRPr lang="de-DE" dirty="0"/>
          </a:p>
          <a:p>
            <a:r>
              <a:rPr lang="de-DE" dirty="0">
                <a:hlinkClick r:id="rId5"/>
              </a:rPr>
              <a:t>Code </a:t>
            </a:r>
            <a:r>
              <a:rPr lang="de-DE" dirty="0" err="1">
                <a:hlinkClick r:id="rId5"/>
              </a:rPr>
              <a:t>of</a:t>
            </a:r>
            <a:r>
              <a:rPr lang="de-DE" dirty="0">
                <a:hlinkClick r:id="rId5"/>
              </a:rPr>
              <a:t> Conduct</a:t>
            </a:r>
            <a:r>
              <a:rPr lang="de-DE" dirty="0"/>
              <a:t>, </a:t>
            </a:r>
            <a:r>
              <a:rPr lang="de-DE" dirty="0" err="1">
                <a:hlinkClick r:id="rId6"/>
              </a:rPr>
              <a:t>Diversity</a:t>
            </a:r>
            <a:r>
              <a:rPr lang="de-DE" dirty="0">
                <a:hlinkClick r:id="rId6"/>
              </a:rPr>
              <a:t> Statement</a:t>
            </a:r>
            <a:r>
              <a:rPr lang="de-DE" dirty="0"/>
              <a:t>, </a:t>
            </a:r>
            <a:r>
              <a:rPr lang="de-DE" dirty="0">
                <a:hlinkClick r:id="rId7"/>
              </a:rPr>
              <a:t>Terms </a:t>
            </a:r>
            <a:r>
              <a:rPr lang="de-DE" dirty="0" err="1">
                <a:hlinkClick r:id="rId7"/>
              </a:rPr>
              <a:t>of</a:t>
            </a:r>
            <a:r>
              <a:rPr lang="de-DE" dirty="0">
                <a:hlinkClick r:id="rId7"/>
              </a:rPr>
              <a:t> Service</a:t>
            </a:r>
            <a:endParaRPr lang="de-DE" dirty="0"/>
          </a:p>
          <a:p>
            <a:r>
              <a:rPr lang="de-DE" dirty="0" err="1"/>
              <a:t>Everything</a:t>
            </a:r>
            <a:r>
              <a:rPr lang="de-DE" dirty="0"/>
              <a:t> on </a:t>
            </a:r>
            <a:r>
              <a:rPr lang="de-DE" dirty="0" err="1">
                <a:hlinkClick r:id="rId8"/>
              </a:rPr>
              <a:t>Etherpad</a:t>
            </a:r>
            <a:r>
              <a:rPr lang="de-DE" dirty="0"/>
              <a:t> </a:t>
            </a:r>
            <a:r>
              <a:rPr lang="de-DE" dirty="0" err="1"/>
              <a:t>or</a:t>
            </a:r>
            <a:r>
              <a:rPr lang="de-DE" dirty="0"/>
              <a:t> </a:t>
            </a:r>
            <a:r>
              <a:rPr lang="de-DE" dirty="0">
                <a:hlinkClick r:id="rId9"/>
              </a:rPr>
              <a:t>Google Drive</a:t>
            </a:r>
            <a:endParaRPr lang="en-GB" dirty="0"/>
          </a:p>
        </p:txBody>
      </p:sp>
    </p:spTree>
    <p:extLst>
      <p:ext uri="{BB962C8B-B14F-4D97-AF65-F5344CB8AC3E}">
        <p14:creationId xmlns:p14="http://schemas.microsoft.com/office/powerpoint/2010/main" val="3652671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2B6D-6BF1-45F5-83B2-968C050D70FF}"/>
              </a:ext>
            </a:extLst>
          </p:cNvPr>
          <p:cNvSpPr>
            <a:spLocks noGrp="1"/>
          </p:cNvSpPr>
          <p:nvPr>
            <p:ph type="title"/>
          </p:nvPr>
        </p:nvSpPr>
        <p:spPr/>
        <p:txBody>
          <a:bodyPr/>
          <a:lstStyle/>
          <a:p>
            <a:r>
              <a:rPr lang="de-DE" dirty="0"/>
              <a:t>Pilot </a:t>
            </a:r>
            <a:r>
              <a:rPr lang="de-DE" dirty="0" err="1"/>
              <a:t>module</a:t>
            </a:r>
            <a:r>
              <a:rPr lang="de-DE" dirty="0"/>
              <a:t> </a:t>
            </a:r>
            <a:r>
              <a:rPr lang="de-DE" dirty="0" err="1"/>
              <a:t>production</a:t>
            </a:r>
            <a:endParaRPr lang="en-GB" dirty="0"/>
          </a:p>
        </p:txBody>
      </p:sp>
      <p:pic>
        <p:nvPicPr>
          <p:cNvPr id="3" name="Picture 2">
            <a:extLst>
              <a:ext uri="{FF2B5EF4-FFF2-40B4-BE49-F238E27FC236}">
                <a16:creationId xmlns:a16="http://schemas.microsoft.com/office/drawing/2014/main" id="{632624BC-82A9-420B-9040-792713535B39}"/>
              </a:ext>
            </a:extLst>
          </p:cNvPr>
          <p:cNvPicPr>
            <a:picLocks noChangeAspect="1"/>
          </p:cNvPicPr>
          <p:nvPr/>
        </p:nvPicPr>
        <p:blipFill rotWithShape="1">
          <a:blip r:embed="rId2"/>
          <a:srcRect l="11579" t="31708" r="46579" b="33100"/>
          <a:stretch/>
        </p:blipFill>
        <p:spPr>
          <a:xfrm>
            <a:off x="2153652" y="1796886"/>
            <a:ext cx="8707181" cy="4119460"/>
          </a:xfrm>
          <a:prstGeom prst="rect">
            <a:avLst/>
          </a:prstGeom>
        </p:spPr>
      </p:pic>
      <p:sp>
        <p:nvSpPr>
          <p:cNvPr id="4" name="Rectangle 3">
            <a:extLst>
              <a:ext uri="{FF2B5EF4-FFF2-40B4-BE49-F238E27FC236}">
                <a16:creationId xmlns:a16="http://schemas.microsoft.com/office/drawing/2014/main" id="{05CE501B-B702-4FB6-9F3E-12FB5C4B0147}"/>
              </a:ext>
            </a:extLst>
          </p:cNvPr>
          <p:cNvSpPr/>
          <p:nvPr/>
        </p:nvSpPr>
        <p:spPr>
          <a:xfrm>
            <a:off x="3176337" y="6093627"/>
            <a:ext cx="6096000" cy="646331"/>
          </a:xfrm>
          <a:prstGeom prst="rect">
            <a:avLst/>
          </a:prstGeom>
        </p:spPr>
        <p:txBody>
          <a:bodyPr>
            <a:spAutoFit/>
          </a:bodyPr>
          <a:lstStyle/>
          <a:p>
            <a:r>
              <a:rPr lang="en-GB" dirty="0">
                <a:hlinkClick r:id="rId3"/>
              </a:rPr>
              <a:t>https://github.com/OpenScienceMOOC/Module-5-Open-Research-Software-and-Open-Source</a:t>
            </a:r>
            <a:r>
              <a:rPr lang="en-GB" dirty="0"/>
              <a:t> </a:t>
            </a:r>
          </a:p>
        </p:txBody>
      </p:sp>
    </p:spTree>
    <p:extLst>
      <p:ext uri="{BB962C8B-B14F-4D97-AF65-F5344CB8AC3E}">
        <p14:creationId xmlns:p14="http://schemas.microsoft.com/office/powerpoint/2010/main" val="3304259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F88C-D605-4E68-82E2-A95505FF969D}"/>
              </a:ext>
            </a:extLst>
          </p:cNvPr>
          <p:cNvSpPr>
            <a:spLocks noGrp="1"/>
          </p:cNvSpPr>
          <p:nvPr>
            <p:ph type="title"/>
          </p:nvPr>
        </p:nvSpPr>
        <p:spPr/>
        <p:txBody>
          <a:bodyPr/>
          <a:lstStyle/>
          <a:p>
            <a:r>
              <a:rPr lang="de-DE" dirty="0" err="1"/>
              <a:t>Github</a:t>
            </a:r>
            <a:r>
              <a:rPr lang="de-DE" dirty="0"/>
              <a:t> all </a:t>
            </a:r>
            <a:r>
              <a:rPr lang="de-DE" dirty="0" err="1"/>
              <a:t>the</a:t>
            </a:r>
            <a:r>
              <a:rPr lang="de-DE" dirty="0"/>
              <a:t> </a:t>
            </a:r>
            <a:r>
              <a:rPr lang="de-DE" dirty="0" err="1"/>
              <a:t>things</a:t>
            </a:r>
            <a:endParaRPr lang="en-GB" dirty="0"/>
          </a:p>
        </p:txBody>
      </p:sp>
      <p:pic>
        <p:nvPicPr>
          <p:cNvPr id="4" name="Picture 3">
            <a:extLst>
              <a:ext uri="{FF2B5EF4-FFF2-40B4-BE49-F238E27FC236}">
                <a16:creationId xmlns:a16="http://schemas.microsoft.com/office/drawing/2014/main" id="{167B6636-91FE-46A8-B33C-2C8ABF217617}"/>
              </a:ext>
            </a:extLst>
          </p:cNvPr>
          <p:cNvPicPr>
            <a:picLocks noChangeAspect="1"/>
          </p:cNvPicPr>
          <p:nvPr/>
        </p:nvPicPr>
        <p:blipFill rotWithShape="1">
          <a:blip r:embed="rId2"/>
          <a:srcRect l="17296" t="18640" r="16582" b="35102"/>
          <a:stretch/>
        </p:blipFill>
        <p:spPr>
          <a:xfrm>
            <a:off x="1405430" y="1931437"/>
            <a:ext cx="10100770" cy="3974840"/>
          </a:xfrm>
          <a:prstGeom prst="rect">
            <a:avLst/>
          </a:prstGeom>
        </p:spPr>
      </p:pic>
      <p:sp>
        <p:nvSpPr>
          <p:cNvPr id="5" name="Rectangle 4">
            <a:extLst>
              <a:ext uri="{FF2B5EF4-FFF2-40B4-BE49-F238E27FC236}">
                <a16:creationId xmlns:a16="http://schemas.microsoft.com/office/drawing/2014/main" id="{89C8BBE7-6E53-42A0-A0A9-040B7905F3B3}"/>
              </a:ext>
            </a:extLst>
          </p:cNvPr>
          <p:cNvSpPr/>
          <p:nvPr/>
        </p:nvSpPr>
        <p:spPr>
          <a:xfrm>
            <a:off x="1503673" y="6093627"/>
            <a:ext cx="5889754" cy="369332"/>
          </a:xfrm>
          <a:prstGeom prst="rect">
            <a:avLst/>
          </a:prstGeom>
        </p:spPr>
        <p:txBody>
          <a:bodyPr wrap="none">
            <a:spAutoFit/>
          </a:bodyPr>
          <a:lstStyle/>
          <a:p>
            <a:r>
              <a:rPr lang="en-GB" dirty="0">
                <a:hlinkClick r:id="rId3"/>
              </a:rPr>
              <a:t>https://github.com/mozilla/global-sprint/issues/253</a:t>
            </a:r>
            <a:r>
              <a:rPr lang="en-GB" dirty="0"/>
              <a:t> </a:t>
            </a:r>
          </a:p>
        </p:txBody>
      </p:sp>
    </p:spTree>
    <p:extLst>
      <p:ext uri="{BB962C8B-B14F-4D97-AF65-F5344CB8AC3E}">
        <p14:creationId xmlns:p14="http://schemas.microsoft.com/office/powerpoint/2010/main" val="106262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1D74-EED4-41F9-9EB6-00A275C611E1}"/>
              </a:ext>
            </a:extLst>
          </p:cNvPr>
          <p:cNvSpPr>
            <a:spLocks noGrp="1"/>
          </p:cNvSpPr>
          <p:nvPr>
            <p:ph type="title"/>
          </p:nvPr>
        </p:nvSpPr>
        <p:spPr/>
        <p:txBody>
          <a:bodyPr/>
          <a:lstStyle/>
          <a:p>
            <a:r>
              <a:rPr lang="de-DE" dirty="0"/>
              <a:t>Partners</a:t>
            </a:r>
            <a:endParaRPr lang="en-GB" dirty="0"/>
          </a:p>
        </p:txBody>
      </p:sp>
      <p:pic>
        <p:nvPicPr>
          <p:cNvPr id="2050" name="Picture 2" descr="http://opensciencemooc.eu/wp-content/uploads/2017/12/yQc0bw40-300x300.png">
            <a:extLst>
              <a:ext uri="{FF2B5EF4-FFF2-40B4-BE49-F238E27FC236}">
                <a16:creationId xmlns:a16="http://schemas.microsoft.com/office/drawing/2014/main" id="{E89093BF-9994-4449-BA97-06AB2DC9F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ib english logo">
            <a:extLst>
              <a:ext uri="{FF2B5EF4-FFF2-40B4-BE49-F238E27FC236}">
                <a16:creationId xmlns:a16="http://schemas.microsoft.com/office/drawing/2014/main" id="{74C2E81A-85B7-4005-B0D5-94950CC86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702"/>
          <a:stretch/>
        </p:blipFill>
        <p:spPr bwMode="auto">
          <a:xfrm>
            <a:off x="4108533" y="2987591"/>
            <a:ext cx="3827546"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openknowledgemaps.org/">
            <a:extLst>
              <a:ext uri="{FF2B5EF4-FFF2-40B4-BE49-F238E27FC236}">
                <a16:creationId xmlns:a16="http://schemas.microsoft.com/office/drawing/2014/main" id="{42646EA7-3CE0-4830-85DB-CD25D0F7A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13" y="220177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B5E7C3-079C-4CEA-AF44-22AD935E75E6}"/>
              </a:ext>
            </a:extLst>
          </p:cNvPr>
          <p:cNvSpPr/>
          <p:nvPr/>
        </p:nvSpPr>
        <p:spPr>
          <a:xfrm>
            <a:off x="3412850" y="6207929"/>
            <a:ext cx="5766322" cy="369332"/>
          </a:xfrm>
          <a:prstGeom prst="rect">
            <a:avLst/>
          </a:prstGeom>
        </p:spPr>
        <p:txBody>
          <a:bodyPr wrap="none">
            <a:spAutoFit/>
          </a:bodyPr>
          <a:lstStyle/>
          <a:p>
            <a:r>
              <a:rPr lang="en-GB" dirty="0">
                <a:hlinkClick r:id="rId5"/>
              </a:rPr>
              <a:t>https://opensciencemooc.eu/about-us/partners/</a:t>
            </a:r>
            <a:r>
              <a:rPr lang="en-GB" dirty="0"/>
              <a:t> </a:t>
            </a:r>
          </a:p>
        </p:txBody>
      </p:sp>
    </p:spTree>
    <p:extLst>
      <p:ext uri="{BB962C8B-B14F-4D97-AF65-F5344CB8AC3E}">
        <p14:creationId xmlns:p14="http://schemas.microsoft.com/office/powerpoint/2010/main" val="801765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6005" y="2057401"/>
            <a:ext cx="7304661" cy="41521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11A39F7-879C-4FF7-A0F9-40C5C0F670AB}"/>
              </a:ext>
            </a:extLst>
          </p:cNvPr>
          <p:cNvSpPr>
            <a:spLocks noGrp="1"/>
          </p:cNvSpPr>
          <p:nvPr>
            <p:ph type="title"/>
          </p:nvPr>
        </p:nvSpPr>
        <p:spPr/>
        <p:txBody>
          <a:bodyPr/>
          <a:lstStyle/>
          <a:p>
            <a:r>
              <a:rPr lang="de-DE" dirty="0"/>
              <a:t>Next </a:t>
            </a:r>
            <a:r>
              <a:rPr lang="de-DE" dirty="0" err="1"/>
              <a:t>steps</a:t>
            </a:r>
            <a:endParaRPr lang="en-GB" dirty="0"/>
          </a:p>
        </p:txBody>
      </p:sp>
      <p:sp>
        <p:nvSpPr>
          <p:cNvPr id="6" name="TextBox 5">
            <a:extLst>
              <a:ext uri="{FF2B5EF4-FFF2-40B4-BE49-F238E27FC236}">
                <a16:creationId xmlns:a16="http://schemas.microsoft.com/office/drawing/2014/main" id="{F00D2DD6-E82B-4A07-A96A-122B7606EC46}"/>
              </a:ext>
            </a:extLst>
          </p:cNvPr>
          <p:cNvSpPr txBox="1"/>
          <p:nvPr/>
        </p:nvSpPr>
        <p:spPr>
          <a:xfrm>
            <a:off x="158621" y="2027109"/>
            <a:ext cx="4367384" cy="41887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a:t>Development </a:t>
            </a:r>
            <a:r>
              <a:rPr lang="de-DE" sz="2000" dirty="0" err="1"/>
              <a:t>of</a:t>
            </a:r>
            <a:r>
              <a:rPr lang="de-DE" sz="2000" dirty="0"/>
              <a:t> </a:t>
            </a:r>
            <a:r>
              <a:rPr lang="de-DE" sz="2000" dirty="0" err="1"/>
              <a:t>pilot</a:t>
            </a:r>
            <a:r>
              <a:rPr lang="de-DE" sz="2000" dirty="0"/>
              <a:t> </a:t>
            </a:r>
            <a:r>
              <a:rPr lang="de-DE" sz="2000" dirty="0" err="1"/>
              <a:t>module</a:t>
            </a:r>
            <a:endParaRPr lang="de-DE" sz="2000" dirty="0"/>
          </a:p>
          <a:p>
            <a:pPr marL="742950" lvl="1" indent="-285750">
              <a:lnSpc>
                <a:spcPct val="150000"/>
              </a:lnSpc>
              <a:buFont typeface="Arial" panose="020B0604020202020204" pitchFamily="34" charset="0"/>
              <a:buChar char="•"/>
            </a:pPr>
            <a:r>
              <a:rPr lang="de-DE" sz="2000" dirty="0"/>
              <a:t>Core </a:t>
            </a:r>
            <a:r>
              <a:rPr lang="de-DE" sz="2000" dirty="0" err="1"/>
              <a:t>team</a:t>
            </a:r>
            <a:r>
              <a:rPr lang="de-DE" sz="2000" dirty="0"/>
              <a:t> </a:t>
            </a:r>
            <a:r>
              <a:rPr lang="de-DE" sz="2000" dirty="0" err="1"/>
              <a:t>initiation</a:t>
            </a:r>
            <a:endParaRPr lang="de-DE" sz="2000" dirty="0"/>
          </a:p>
          <a:p>
            <a:pPr marL="742950" lvl="1" indent="-285750">
              <a:lnSpc>
                <a:spcPct val="150000"/>
              </a:lnSpc>
              <a:buFont typeface="Arial" panose="020B0604020202020204" pitchFamily="34" charset="0"/>
              <a:buChar char="•"/>
            </a:pPr>
            <a:r>
              <a:rPr lang="de-DE" sz="2000" dirty="0"/>
              <a:t>Open </a:t>
            </a:r>
            <a:r>
              <a:rPr lang="de-DE" sz="2000" dirty="0" err="1"/>
              <a:t>development</a:t>
            </a:r>
            <a:endParaRPr lang="de-DE" sz="2000" dirty="0"/>
          </a:p>
          <a:p>
            <a:pPr marL="285750" indent="-285750">
              <a:lnSpc>
                <a:spcPct val="150000"/>
              </a:lnSpc>
              <a:buFont typeface="Arial" panose="020B0604020202020204" pitchFamily="34" charset="0"/>
              <a:buChar char="•"/>
            </a:pPr>
            <a:r>
              <a:rPr lang="de-DE" sz="2000" dirty="0"/>
              <a:t>Campaign </a:t>
            </a:r>
            <a:r>
              <a:rPr lang="de-DE" sz="2000" dirty="0" err="1"/>
              <a:t>for</a:t>
            </a:r>
            <a:r>
              <a:rPr lang="de-DE" sz="2000" dirty="0"/>
              <a:t> </a:t>
            </a:r>
            <a:r>
              <a:rPr lang="de-DE" sz="2000" dirty="0" err="1"/>
              <a:t>strategic</a:t>
            </a:r>
            <a:r>
              <a:rPr lang="de-DE" sz="2000" dirty="0"/>
              <a:t> </a:t>
            </a:r>
            <a:r>
              <a:rPr lang="de-DE" sz="2000" dirty="0" err="1"/>
              <a:t>partnerships</a:t>
            </a:r>
            <a:endParaRPr lang="de-DE" sz="2000" dirty="0"/>
          </a:p>
          <a:p>
            <a:pPr marL="285750" indent="-285750">
              <a:lnSpc>
                <a:spcPct val="150000"/>
              </a:lnSpc>
              <a:buFont typeface="Arial" panose="020B0604020202020204" pitchFamily="34" charset="0"/>
              <a:buChar char="•"/>
            </a:pPr>
            <a:r>
              <a:rPr lang="de-DE" sz="2000" dirty="0" err="1"/>
              <a:t>Raise</a:t>
            </a:r>
            <a:r>
              <a:rPr lang="de-DE" sz="2000" dirty="0"/>
              <a:t> institutional support</a:t>
            </a:r>
          </a:p>
          <a:p>
            <a:pPr marL="285750" indent="-285750">
              <a:lnSpc>
                <a:spcPct val="150000"/>
              </a:lnSpc>
              <a:buFont typeface="Arial" panose="020B0604020202020204" pitchFamily="34" charset="0"/>
              <a:buChar char="•"/>
            </a:pPr>
            <a:r>
              <a:rPr lang="de-DE" sz="2000" dirty="0" err="1"/>
              <a:t>Migrate</a:t>
            </a:r>
            <a:r>
              <a:rPr lang="de-DE" sz="2000" dirty="0"/>
              <a:t> </a:t>
            </a:r>
            <a:r>
              <a:rPr lang="de-DE" sz="2000" dirty="0" err="1"/>
              <a:t>site</a:t>
            </a:r>
            <a:r>
              <a:rPr lang="de-DE" sz="2000" dirty="0"/>
              <a:t> </a:t>
            </a:r>
            <a:r>
              <a:rPr lang="de-DE" sz="2000" dirty="0" err="1"/>
              <a:t>to</a:t>
            </a:r>
            <a:r>
              <a:rPr lang="de-DE" sz="2000" dirty="0"/>
              <a:t> </a:t>
            </a:r>
            <a:r>
              <a:rPr lang="de-DE" sz="2000" dirty="0" err="1"/>
              <a:t>Git</a:t>
            </a:r>
            <a:r>
              <a:rPr lang="de-DE" sz="2000" dirty="0"/>
              <a:t> Pages</a:t>
            </a:r>
          </a:p>
          <a:p>
            <a:pPr marL="285750" indent="-285750">
              <a:lnSpc>
                <a:spcPct val="150000"/>
              </a:lnSpc>
              <a:buFont typeface="Arial" panose="020B0604020202020204" pitchFamily="34" charset="0"/>
              <a:buChar char="•"/>
            </a:pPr>
            <a:r>
              <a:rPr lang="de-DE" sz="2000" dirty="0" err="1"/>
              <a:t>Solve</a:t>
            </a:r>
            <a:r>
              <a:rPr lang="de-DE" sz="2000" dirty="0"/>
              <a:t> </a:t>
            </a:r>
            <a:r>
              <a:rPr lang="de-DE" sz="2000" dirty="0" err="1"/>
              <a:t>the</a:t>
            </a:r>
            <a:r>
              <a:rPr lang="de-DE" sz="2000" dirty="0"/>
              <a:t> Open Science </a:t>
            </a:r>
            <a:r>
              <a:rPr lang="de-DE" sz="2000" dirty="0" err="1"/>
              <a:t>education</a:t>
            </a:r>
            <a:r>
              <a:rPr lang="de-DE" sz="2000" dirty="0"/>
              <a:t> </a:t>
            </a:r>
            <a:r>
              <a:rPr lang="de-DE" sz="2000" dirty="0" err="1"/>
              <a:t>crisis</a:t>
            </a:r>
            <a:endParaRPr lang="de-DE" sz="2000" dirty="0"/>
          </a:p>
        </p:txBody>
      </p:sp>
    </p:spTree>
    <p:extLst>
      <p:ext uri="{BB962C8B-B14F-4D97-AF65-F5344CB8AC3E}">
        <p14:creationId xmlns:p14="http://schemas.microsoft.com/office/powerpoint/2010/main" val="384189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786" y="2935833"/>
            <a:ext cx="4031628" cy="3921274"/>
          </a:xfrm>
          <a:prstGeom prst="rect">
            <a:avLst/>
          </a:prstGeom>
        </p:spPr>
      </p:pic>
      <p:pic>
        <p:nvPicPr>
          <p:cNvPr id="5" name="Picture 4" descr="https://torrentfreak.com/images/sciencedirect.png"/>
          <p:cNvPicPr>
            <a:picLocks noChangeAspect="1" noChangeArrowheads="1"/>
          </p:cNvPicPr>
          <p:nvPr/>
        </p:nvPicPr>
        <p:blipFill rotWithShape="1">
          <a:blip r:embed="rId3">
            <a:extLst>
              <a:ext uri="{28A0092B-C50C-407E-A947-70E740481C1C}">
                <a14:useLocalDpi xmlns:a14="http://schemas.microsoft.com/office/drawing/2010/main" val="0"/>
              </a:ext>
            </a:extLst>
          </a:blip>
          <a:srcRect l="28379" r="1537"/>
          <a:stretch/>
        </p:blipFill>
        <p:spPr bwMode="auto">
          <a:xfrm>
            <a:off x="1589" y="2580445"/>
            <a:ext cx="4702449" cy="4282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media.licdn.com/mpr/mpr/shrinknp_400_400/AAEAAQAAAAAAAASNAAAAJDkzN2Q2YzcyLWRjZGItNDk2ZS04NzcyLTMyMzdmNzkwYzQ1Mw.png"/>
          <p:cNvPicPr>
            <a:picLocks noChangeAspect="1" noChangeArrowheads="1"/>
          </p:cNvPicPr>
          <p:nvPr/>
        </p:nvPicPr>
        <p:blipFill rotWithShape="1">
          <a:blip r:embed="rId4">
            <a:extLst>
              <a:ext uri="{28A0092B-C50C-407E-A947-70E740481C1C}">
                <a14:useLocalDpi xmlns:a14="http://schemas.microsoft.com/office/drawing/2010/main" val="0"/>
              </a:ext>
            </a:extLst>
          </a:blip>
          <a:srcRect r="18096"/>
          <a:stretch/>
        </p:blipFill>
        <p:spPr bwMode="auto">
          <a:xfrm>
            <a:off x="4831489" y="3813911"/>
            <a:ext cx="3208713" cy="30431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blogs.lt.vt.edu/doyouevenscience/files/2015/11/the-journal-subscription-price-is-too-damn-hig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0182" y="-532"/>
            <a:ext cx="3480230" cy="26184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i.kinja-img.com/gawker-media/image/upload/s--tEn0VtoN--/c_scale,fl_progressive,q_80,w_800/143507132708412573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2" y="893"/>
            <a:ext cx="4667035" cy="2333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2578" y="-18412"/>
            <a:ext cx="3675358" cy="2205215"/>
          </a:xfrm>
          <a:prstGeom prst="rect">
            <a:avLst/>
          </a:prstGeom>
        </p:spPr>
      </p:pic>
      <p:sp>
        <p:nvSpPr>
          <p:cNvPr id="14" name="TextBox 13"/>
          <p:cNvSpPr txBox="1"/>
          <p:nvPr/>
        </p:nvSpPr>
        <p:spPr>
          <a:xfrm>
            <a:off x="5258011" y="2708045"/>
            <a:ext cx="2520984" cy="600008"/>
          </a:xfrm>
          <a:prstGeom prst="rect">
            <a:avLst/>
          </a:prstGeom>
          <a:noFill/>
        </p:spPr>
        <p:txBody>
          <a:bodyPr wrap="square" rtlCol="0">
            <a:spAutoFit/>
          </a:bodyPr>
          <a:lstStyle/>
          <a:p>
            <a:r>
              <a:rPr lang="en-GB" sz="3299" b="1" dirty="0">
                <a:latin typeface="Lato" panose="020F0502020204030203" pitchFamily="34" charset="0"/>
                <a:ea typeface="Lato" panose="020F0502020204030203" pitchFamily="34" charset="0"/>
                <a:cs typeface="Lato" panose="020F0502020204030203" pitchFamily="34" charset="0"/>
              </a:rPr>
              <a:t>BARRIERS</a:t>
            </a:r>
          </a:p>
        </p:txBody>
      </p:sp>
      <p:sp>
        <p:nvSpPr>
          <p:cNvPr id="2" name="Arrow: Right 1"/>
          <p:cNvSpPr/>
          <p:nvPr/>
        </p:nvSpPr>
        <p:spPr>
          <a:xfrm>
            <a:off x="7432890" y="2831348"/>
            <a:ext cx="598742" cy="3380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3" name="Arrow: Down 2"/>
          <p:cNvSpPr/>
          <p:nvPr/>
        </p:nvSpPr>
        <p:spPr>
          <a:xfrm>
            <a:off x="6261770" y="3231018"/>
            <a:ext cx="339282" cy="52124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7" name="Arrow: Up 6"/>
          <p:cNvSpPr/>
          <p:nvPr/>
        </p:nvSpPr>
        <p:spPr>
          <a:xfrm>
            <a:off x="6277580" y="2204690"/>
            <a:ext cx="323472" cy="58289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dirty="0"/>
          </a:p>
        </p:txBody>
      </p:sp>
      <p:sp>
        <p:nvSpPr>
          <p:cNvPr id="10" name="Arrow: Left 9"/>
          <p:cNvSpPr/>
          <p:nvPr/>
        </p:nvSpPr>
        <p:spPr>
          <a:xfrm flipV="1">
            <a:off x="4831488" y="2885914"/>
            <a:ext cx="426524" cy="29231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99"/>
          </a:p>
        </p:txBody>
      </p:sp>
      <p:sp>
        <p:nvSpPr>
          <p:cNvPr id="11" name="TextBox 10"/>
          <p:cNvSpPr txBox="1"/>
          <p:nvPr/>
        </p:nvSpPr>
        <p:spPr>
          <a:xfrm>
            <a:off x="911424" y="1289466"/>
            <a:ext cx="10369152" cy="4154984"/>
          </a:xfrm>
          <a:prstGeom prst="rect">
            <a:avLst/>
          </a:prstGeom>
          <a:solidFill>
            <a:schemeClr val="bg1"/>
          </a:solidFill>
        </p:spPr>
        <p:txBody>
          <a:bodyPr wrap="square" rtlCol="0">
            <a:spAutoFit/>
          </a:bodyPr>
          <a:lstStyle/>
          <a:p>
            <a:pPr algn="ctr"/>
            <a:r>
              <a:rPr lang="en-GB" sz="6600" b="1" dirty="0"/>
              <a:t>HOW IS THIS HELPING SCIENCE HAVE AN IMPACT ON THE GLOBAL CHALLENGES WE FACE?</a:t>
            </a:r>
          </a:p>
        </p:txBody>
      </p:sp>
    </p:spTree>
    <p:extLst>
      <p:ext uri="{BB962C8B-B14F-4D97-AF65-F5344CB8AC3E}">
        <p14:creationId xmlns:p14="http://schemas.microsoft.com/office/powerpoint/2010/main" val="108482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nvPr>
        </p:nvGraphicFramePr>
        <p:xfrm>
          <a:off x="3647728" y="877416"/>
          <a:ext cx="9025136" cy="5935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7383682" y="3614564"/>
            <a:ext cx="1251048" cy="461665"/>
          </a:xfrm>
          <a:prstGeom prst="rect">
            <a:avLst/>
          </a:prstGeom>
        </p:spPr>
        <p:txBody>
          <a:bodyPr wrap="none">
            <a:spAutoFit/>
          </a:bodyPr>
          <a:lstStyle/>
          <a:p>
            <a:pPr lvl="0"/>
            <a:r>
              <a:rPr lang="en-GB" sz="2400" b="1" dirty="0"/>
              <a:t>INERTIA</a:t>
            </a:r>
            <a:endParaRPr lang="en-GB" b="1" dirty="0"/>
          </a:p>
        </p:txBody>
      </p:sp>
      <p:sp>
        <p:nvSpPr>
          <p:cNvPr id="2" name="TextBox 1"/>
          <p:cNvSpPr txBox="1"/>
          <p:nvPr/>
        </p:nvSpPr>
        <p:spPr>
          <a:xfrm>
            <a:off x="978036" y="2067991"/>
            <a:ext cx="4770039" cy="4401205"/>
          </a:xfrm>
          <a:prstGeom prst="rect">
            <a:avLst/>
          </a:prstGeom>
          <a:noFill/>
        </p:spPr>
        <p:txBody>
          <a:bodyPr wrap="square" rtlCol="0">
            <a:spAutoFit/>
          </a:bodyPr>
          <a:lstStyle/>
          <a:p>
            <a:pPr marL="285750" indent="-285750">
              <a:buFont typeface="Arial" panose="020B0604020202020204" pitchFamily="34" charset="0"/>
              <a:buChar char="•"/>
            </a:pPr>
            <a:r>
              <a:rPr lang="en-GB" sz="3600" dirty="0"/>
              <a:t>Socio-cultural</a:t>
            </a:r>
          </a:p>
          <a:p>
            <a:pPr marL="285750" indent="-285750">
              <a:buFont typeface="Arial" panose="020B0604020202020204" pitchFamily="34" charset="0"/>
              <a:buChar char="•"/>
            </a:pPr>
            <a:r>
              <a:rPr lang="en-GB" sz="3600" dirty="0"/>
              <a:t>Technological</a:t>
            </a:r>
          </a:p>
          <a:p>
            <a:pPr marL="285750" indent="-285750">
              <a:buFont typeface="Arial" panose="020B0604020202020204" pitchFamily="34" charset="0"/>
              <a:buChar char="•"/>
            </a:pPr>
            <a:r>
              <a:rPr lang="en-GB" sz="3600" dirty="0"/>
              <a:t>Political</a:t>
            </a:r>
          </a:p>
          <a:p>
            <a:pPr marL="285750" indent="-285750">
              <a:buFont typeface="Arial" panose="020B0604020202020204" pitchFamily="34" charset="0"/>
              <a:buChar char="•"/>
            </a:pPr>
            <a:r>
              <a:rPr lang="en-GB" sz="3600" dirty="0"/>
              <a:t>Organisational</a:t>
            </a:r>
          </a:p>
          <a:p>
            <a:pPr marL="285750" indent="-285750">
              <a:buFont typeface="Arial" panose="020B0604020202020204" pitchFamily="34" charset="0"/>
              <a:buChar char="•"/>
            </a:pPr>
            <a:r>
              <a:rPr lang="en-GB" sz="3600" dirty="0"/>
              <a:t>Economic</a:t>
            </a:r>
          </a:p>
          <a:p>
            <a:pPr marL="285750" indent="-285750">
              <a:buFont typeface="Arial" panose="020B0604020202020204" pitchFamily="34" charset="0"/>
              <a:buChar char="•"/>
            </a:pPr>
            <a:r>
              <a:rPr lang="en-GB" sz="3600" dirty="0"/>
              <a:t>Legal</a:t>
            </a:r>
          </a:p>
          <a:p>
            <a:pPr marL="285750" indent="-285750">
              <a:buFont typeface="Arial" panose="020B0604020202020204" pitchFamily="34" charset="0"/>
              <a:buChar char="•"/>
            </a:pPr>
            <a:r>
              <a:rPr lang="de-DE" sz="3600" dirty="0"/>
              <a:t>E</a:t>
            </a:r>
            <a:r>
              <a:rPr lang="en-GB" sz="3600" dirty="0" err="1"/>
              <a:t>ducational</a:t>
            </a:r>
            <a:endParaRPr lang="en-GB" sz="3600" dirty="0"/>
          </a:p>
          <a:p>
            <a:pPr marL="285750" indent="-285750">
              <a:buFont typeface="Arial" panose="020B0604020202020204" pitchFamily="34" charset="0"/>
              <a:buChar char="•"/>
            </a:pPr>
            <a:endParaRPr lang="en-GB" sz="2800" dirty="0"/>
          </a:p>
        </p:txBody>
      </p:sp>
      <p:sp>
        <p:nvSpPr>
          <p:cNvPr id="4" name="Title 3">
            <a:extLst>
              <a:ext uri="{FF2B5EF4-FFF2-40B4-BE49-F238E27FC236}">
                <a16:creationId xmlns:a16="http://schemas.microsoft.com/office/drawing/2014/main" id="{234031F8-25EF-4251-8BB5-19A6DE669A20}"/>
              </a:ext>
            </a:extLst>
          </p:cNvPr>
          <p:cNvSpPr>
            <a:spLocks noGrp="1"/>
          </p:cNvSpPr>
          <p:nvPr>
            <p:ph type="title"/>
          </p:nvPr>
        </p:nvSpPr>
        <p:spPr>
          <a:xfrm>
            <a:off x="3078382" y="44624"/>
            <a:ext cx="8610600" cy="1293028"/>
          </a:xfrm>
        </p:spPr>
        <p:txBody>
          <a:bodyPr/>
          <a:lstStyle/>
          <a:p>
            <a:r>
              <a:rPr lang="de-DE" dirty="0" err="1"/>
              <a:t>Barriers</a:t>
            </a:r>
            <a:r>
              <a:rPr lang="de-DE" dirty="0"/>
              <a:t> </a:t>
            </a:r>
            <a:r>
              <a:rPr lang="de-DE" dirty="0" err="1"/>
              <a:t>to</a:t>
            </a:r>
            <a:r>
              <a:rPr lang="de-DE" dirty="0"/>
              <a:t> open </a:t>
            </a:r>
            <a:r>
              <a:rPr lang="de-DE" dirty="0" err="1"/>
              <a:t>science</a:t>
            </a:r>
            <a:endParaRPr lang="en-GB" dirty="0"/>
          </a:p>
        </p:txBody>
      </p:sp>
    </p:spTree>
    <p:extLst>
      <p:ext uri="{BB962C8B-B14F-4D97-AF65-F5344CB8AC3E}">
        <p14:creationId xmlns:p14="http://schemas.microsoft.com/office/powerpoint/2010/main" val="15856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48851020"/>
              </p:ext>
            </p:extLst>
          </p:nvPr>
        </p:nvGraphicFramePr>
        <p:xfrm>
          <a:off x="2033060"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p:cNvCxnSpPr/>
          <p:nvPr/>
        </p:nvCxnSpPr>
        <p:spPr>
          <a:xfrm>
            <a:off x="767409" y="3429000"/>
            <a:ext cx="6938953"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487DDE22-55F0-4274-BB4E-D6B3E34DB993}"/>
              </a:ext>
            </a:extLst>
          </p:cNvPr>
          <p:cNvSpPr>
            <a:spLocks noGrp="1"/>
          </p:cNvSpPr>
          <p:nvPr>
            <p:ph type="title"/>
          </p:nvPr>
        </p:nvSpPr>
        <p:spPr>
          <a:xfrm>
            <a:off x="3078382" y="44624"/>
            <a:ext cx="8610600" cy="1293028"/>
          </a:xfrm>
        </p:spPr>
        <p:txBody>
          <a:bodyPr/>
          <a:lstStyle/>
          <a:p>
            <a:r>
              <a:rPr lang="de-DE" dirty="0"/>
              <a:t>The </a:t>
            </a:r>
            <a:r>
              <a:rPr lang="de-DE" dirty="0" err="1"/>
              <a:t>big</a:t>
            </a:r>
            <a:r>
              <a:rPr lang="de-DE" dirty="0"/>
              <a:t> </a:t>
            </a:r>
            <a:r>
              <a:rPr lang="de-DE" dirty="0" err="1"/>
              <a:t>one</a:t>
            </a:r>
            <a:endParaRPr lang="en-GB" dirty="0"/>
          </a:p>
        </p:txBody>
      </p:sp>
      <p:sp>
        <p:nvSpPr>
          <p:cNvPr id="6" name="TextBox 5">
            <a:extLst>
              <a:ext uri="{FF2B5EF4-FFF2-40B4-BE49-F238E27FC236}">
                <a16:creationId xmlns:a16="http://schemas.microsoft.com/office/drawing/2014/main" id="{06FE0014-7FA6-4884-9132-F3AA84D84BE9}"/>
              </a:ext>
            </a:extLst>
          </p:cNvPr>
          <p:cNvSpPr txBox="1"/>
          <p:nvPr/>
        </p:nvSpPr>
        <p:spPr>
          <a:xfrm>
            <a:off x="7907115" y="3258184"/>
            <a:ext cx="3998210" cy="341632"/>
          </a:xfrm>
          <a:prstGeom prst="rect">
            <a:avLst/>
          </a:prstGeom>
          <a:noFill/>
        </p:spPr>
        <p:txBody>
          <a:bodyPr wrap="none" rtlCol="0">
            <a:spAutoFit/>
          </a:bodyPr>
          <a:lstStyle/>
          <a:p>
            <a:pPr>
              <a:lnSpc>
                <a:spcPct val="90000"/>
              </a:lnSpc>
            </a:pPr>
            <a:r>
              <a:rPr lang="en-GB" dirty="0"/>
              <a:t>SOCIAL AND TECHNICAL BARRIERS</a:t>
            </a:r>
          </a:p>
        </p:txBody>
      </p:sp>
    </p:spTree>
    <p:extLst>
      <p:ext uri="{BB962C8B-B14F-4D97-AF65-F5344CB8AC3E}">
        <p14:creationId xmlns:p14="http://schemas.microsoft.com/office/powerpoint/2010/main" val="17437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Values in open science</a:t>
            </a:r>
          </a:p>
        </p:txBody>
      </p:sp>
      <p:sp>
        <p:nvSpPr>
          <p:cNvPr id="3" name="Text Placeholder 2"/>
          <p:cNvSpPr>
            <a:spLocks noGrp="1"/>
          </p:cNvSpPr>
          <p:nvPr>
            <p:ph type="body" idx="1"/>
          </p:nvPr>
        </p:nvSpPr>
        <p:spPr/>
        <p:txBody>
          <a:bodyPr/>
          <a:lstStyle/>
          <a:p>
            <a:r>
              <a:rPr lang="en-GB" dirty="0"/>
              <a:t>Drivers</a:t>
            </a:r>
          </a:p>
        </p:txBody>
      </p:sp>
      <p:sp>
        <p:nvSpPr>
          <p:cNvPr id="4" name="Content Placeholder 3"/>
          <p:cNvSpPr>
            <a:spLocks noGrp="1"/>
          </p:cNvSpPr>
          <p:nvPr>
            <p:ph sz="half" idx="2"/>
          </p:nvPr>
        </p:nvSpPr>
        <p:spPr/>
        <p:txBody>
          <a:bodyPr>
            <a:normAutofit/>
          </a:bodyPr>
          <a:lstStyle/>
          <a:p>
            <a:r>
              <a:rPr lang="en-GB" dirty="0"/>
              <a:t>Reduce publication bias</a:t>
            </a:r>
          </a:p>
          <a:p>
            <a:r>
              <a:rPr lang="en-GB" dirty="0"/>
              <a:t>Increase replicability</a:t>
            </a:r>
          </a:p>
          <a:p>
            <a:r>
              <a:rPr lang="en-GB" dirty="0"/>
              <a:t>Increase reliability of scientific record</a:t>
            </a:r>
          </a:p>
          <a:p>
            <a:r>
              <a:rPr lang="en-GB" dirty="0"/>
              <a:t>Make publicly funded research publicly accessible</a:t>
            </a:r>
          </a:p>
          <a:p>
            <a:r>
              <a:rPr lang="en-GB" dirty="0"/>
              <a:t>Make research more efficient</a:t>
            </a:r>
          </a:p>
        </p:txBody>
      </p:sp>
      <p:sp>
        <p:nvSpPr>
          <p:cNvPr id="5" name="Text Placeholder 4"/>
          <p:cNvSpPr>
            <a:spLocks noGrp="1"/>
          </p:cNvSpPr>
          <p:nvPr>
            <p:ph type="body" sz="quarter" idx="3"/>
          </p:nvPr>
        </p:nvSpPr>
        <p:spPr/>
        <p:txBody>
          <a:bodyPr/>
          <a:lstStyle/>
          <a:p>
            <a:r>
              <a:rPr lang="en-GB" dirty="0"/>
              <a:t>Barriers</a:t>
            </a:r>
          </a:p>
        </p:txBody>
      </p:sp>
      <p:sp>
        <p:nvSpPr>
          <p:cNvPr id="6" name="Content Placeholder 5"/>
          <p:cNvSpPr>
            <a:spLocks noGrp="1"/>
          </p:cNvSpPr>
          <p:nvPr>
            <p:ph sz="quarter" idx="4"/>
          </p:nvPr>
        </p:nvSpPr>
        <p:spPr/>
        <p:txBody>
          <a:bodyPr>
            <a:normAutofit/>
          </a:bodyPr>
          <a:lstStyle/>
          <a:p>
            <a:r>
              <a:rPr lang="en-GB" b="1" dirty="0"/>
              <a:t>Fear</a:t>
            </a:r>
            <a:r>
              <a:rPr lang="en-GB" dirty="0"/>
              <a:t> of scooping or ideas being stolen</a:t>
            </a:r>
          </a:p>
          <a:p>
            <a:r>
              <a:rPr lang="en-GB" b="1" dirty="0"/>
              <a:t>Fear</a:t>
            </a:r>
            <a:r>
              <a:rPr lang="en-GB" dirty="0"/>
              <a:t> of not being credited for ideas</a:t>
            </a:r>
          </a:p>
          <a:p>
            <a:r>
              <a:rPr lang="en-GB" b="1" dirty="0"/>
              <a:t>Fear</a:t>
            </a:r>
            <a:r>
              <a:rPr lang="en-GB" dirty="0"/>
              <a:t> of errors and public humiliation</a:t>
            </a:r>
          </a:p>
          <a:p>
            <a:r>
              <a:rPr lang="en-GB" b="1" dirty="0"/>
              <a:t>Fear</a:t>
            </a:r>
            <a:r>
              <a:rPr lang="en-GB" dirty="0"/>
              <a:t> of risk to reputation</a:t>
            </a:r>
          </a:p>
          <a:p>
            <a:r>
              <a:rPr lang="en-GB" b="1" dirty="0"/>
              <a:t>Fear</a:t>
            </a:r>
            <a:r>
              <a:rPr lang="en-GB" dirty="0"/>
              <a:t> of reduced scientific quality</a:t>
            </a:r>
          </a:p>
          <a:p>
            <a:r>
              <a:rPr lang="en-GB" b="1" dirty="0"/>
              <a:t>Fear</a:t>
            </a:r>
            <a:r>
              <a:rPr lang="en-GB" dirty="0"/>
              <a:t> of information overload</a:t>
            </a:r>
          </a:p>
        </p:txBody>
      </p:sp>
      <p:sp>
        <p:nvSpPr>
          <p:cNvPr id="8" name="Rectangle 7"/>
          <p:cNvSpPr/>
          <p:nvPr/>
        </p:nvSpPr>
        <p:spPr>
          <a:xfrm>
            <a:off x="6367277" y="3045038"/>
            <a:ext cx="833623" cy="29280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724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and environmental factors</a:t>
            </a:r>
          </a:p>
        </p:txBody>
      </p:sp>
      <p:sp>
        <p:nvSpPr>
          <p:cNvPr id="3" name="Text Placeholder 2"/>
          <p:cNvSpPr>
            <a:spLocks noGrp="1"/>
          </p:cNvSpPr>
          <p:nvPr>
            <p:ph type="body" idx="1"/>
          </p:nvPr>
        </p:nvSpPr>
        <p:spPr/>
        <p:txBody>
          <a:bodyPr/>
          <a:lstStyle/>
          <a:p>
            <a:r>
              <a:rPr lang="en-GB" dirty="0"/>
              <a:t>Drivers</a:t>
            </a:r>
          </a:p>
        </p:txBody>
      </p:sp>
      <p:sp>
        <p:nvSpPr>
          <p:cNvPr id="4" name="Content Placeholder 3"/>
          <p:cNvSpPr>
            <a:spLocks noGrp="1"/>
          </p:cNvSpPr>
          <p:nvPr>
            <p:ph sz="half" idx="2"/>
          </p:nvPr>
        </p:nvSpPr>
        <p:spPr/>
        <p:txBody>
          <a:bodyPr>
            <a:normAutofit fontScale="92500"/>
          </a:bodyPr>
          <a:lstStyle/>
          <a:p>
            <a:pPr>
              <a:buFont typeface="Wingdings" panose="05000000000000000000" pitchFamily="2" charset="2"/>
              <a:buChar char="ü"/>
            </a:pPr>
            <a:r>
              <a:rPr lang="en-GB" dirty="0"/>
              <a:t>Dissatisfaction with traditional models</a:t>
            </a:r>
          </a:p>
          <a:p>
            <a:pPr>
              <a:buFont typeface="Wingdings" panose="05000000000000000000" pitchFamily="2" charset="2"/>
              <a:buChar char="ü"/>
            </a:pPr>
            <a:r>
              <a:rPr lang="en-GB" dirty="0"/>
              <a:t>Interest in experimentation</a:t>
            </a:r>
          </a:p>
          <a:p>
            <a:pPr>
              <a:buFont typeface="Wingdings" panose="05000000000000000000" pitchFamily="2" charset="2"/>
              <a:buChar char="ü"/>
            </a:pPr>
            <a:r>
              <a:rPr lang="en-GB" dirty="0"/>
              <a:t>Objection to assessment criteria</a:t>
            </a:r>
          </a:p>
          <a:p>
            <a:pPr>
              <a:buFont typeface="Wingdings" panose="05000000000000000000" pitchFamily="2" charset="2"/>
              <a:buChar char="ü"/>
            </a:pPr>
            <a:r>
              <a:rPr lang="en-GB" dirty="0"/>
              <a:t>Demand for public accountability</a:t>
            </a:r>
          </a:p>
          <a:p>
            <a:pPr>
              <a:buFont typeface="Wingdings" panose="05000000000000000000" pitchFamily="2" charset="2"/>
              <a:buChar char="ü"/>
            </a:pPr>
            <a:r>
              <a:rPr lang="en-GB" dirty="0"/>
              <a:t>Desire to influence global challenges</a:t>
            </a:r>
          </a:p>
          <a:p>
            <a:pPr>
              <a:buFont typeface="Wingdings" panose="05000000000000000000" pitchFamily="2" charset="2"/>
              <a:buChar char="ü"/>
            </a:pPr>
            <a:r>
              <a:rPr lang="en-GB" dirty="0"/>
              <a:t>Career benefits through visibility</a:t>
            </a:r>
          </a:p>
          <a:p>
            <a:pPr>
              <a:buFont typeface="Wingdings" panose="05000000000000000000" pitchFamily="2" charset="2"/>
              <a:buChar char="ü"/>
            </a:pPr>
            <a:r>
              <a:rPr lang="en-GB" dirty="0"/>
              <a:t>Digital-savvy emergent workforce</a:t>
            </a:r>
          </a:p>
        </p:txBody>
      </p:sp>
      <p:sp>
        <p:nvSpPr>
          <p:cNvPr id="5" name="Text Placeholder 4"/>
          <p:cNvSpPr>
            <a:spLocks noGrp="1"/>
          </p:cNvSpPr>
          <p:nvPr>
            <p:ph type="body" sz="quarter" idx="3"/>
          </p:nvPr>
        </p:nvSpPr>
        <p:spPr/>
        <p:txBody>
          <a:bodyPr/>
          <a:lstStyle/>
          <a:p>
            <a:r>
              <a:rPr lang="en-GB" dirty="0"/>
              <a:t>Barriers</a:t>
            </a:r>
          </a:p>
        </p:txBody>
      </p:sp>
      <p:sp>
        <p:nvSpPr>
          <p:cNvPr id="6" name="Content Placeholder 5"/>
          <p:cNvSpPr>
            <a:spLocks noGrp="1"/>
          </p:cNvSpPr>
          <p:nvPr>
            <p:ph sz="quarter" idx="4"/>
          </p:nvPr>
        </p:nvSpPr>
        <p:spPr/>
        <p:txBody>
          <a:bodyPr>
            <a:normAutofit fontScale="92500"/>
          </a:bodyPr>
          <a:lstStyle/>
          <a:p>
            <a:pPr>
              <a:buFont typeface="Century Gothic" panose="020B0502020202020204" pitchFamily="34" charset="0"/>
              <a:buChar char="X"/>
            </a:pPr>
            <a:r>
              <a:rPr lang="en-GB" dirty="0"/>
              <a:t>Lack of </a:t>
            </a:r>
            <a:r>
              <a:rPr lang="en-GB" b="1" dirty="0"/>
              <a:t>awareness</a:t>
            </a:r>
            <a:r>
              <a:rPr lang="en-GB" dirty="0"/>
              <a:t> and </a:t>
            </a:r>
            <a:r>
              <a:rPr lang="en-GB" b="1" dirty="0"/>
              <a:t>training</a:t>
            </a:r>
          </a:p>
          <a:p>
            <a:pPr>
              <a:buFont typeface="Century Gothic" panose="020B0502020202020204" pitchFamily="34" charset="0"/>
              <a:buChar char="X"/>
            </a:pPr>
            <a:r>
              <a:rPr lang="en-GB" dirty="0"/>
              <a:t>Cultural inertia and </a:t>
            </a:r>
            <a:r>
              <a:rPr lang="en-GB" b="1" dirty="0"/>
              <a:t>misinformation</a:t>
            </a:r>
          </a:p>
          <a:p>
            <a:pPr>
              <a:buFont typeface="Century Gothic" panose="020B0502020202020204" pitchFamily="34" charset="0"/>
              <a:buChar char="X"/>
            </a:pPr>
            <a:r>
              <a:rPr lang="en-GB" dirty="0"/>
              <a:t>Challenging the establishment</a:t>
            </a:r>
          </a:p>
          <a:p>
            <a:pPr>
              <a:buFont typeface="Century Gothic" panose="020B0502020202020204" pitchFamily="34" charset="0"/>
              <a:buChar char="X"/>
            </a:pPr>
            <a:r>
              <a:rPr lang="en-GB" dirty="0"/>
              <a:t>Follow the status quo to succeed</a:t>
            </a:r>
          </a:p>
          <a:p>
            <a:pPr>
              <a:buFont typeface="Century Gothic" panose="020B0502020202020204" pitchFamily="34" charset="0"/>
              <a:buChar char="X"/>
            </a:pPr>
            <a:r>
              <a:rPr lang="en-GB" dirty="0"/>
              <a:t>Perceived lack of reward</a:t>
            </a:r>
          </a:p>
          <a:p>
            <a:pPr>
              <a:buFont typeface="Century Gothic" panose="020B0502020202020204" pitchFamily="34" charset="0"/>
              <a:buChar char="X"/>
            </a:pPr>
            <a:r>
              <a:rPr lang="en-GB" dirty="0"/>
              <a:t>Perceived subversion of science</a:t>
            </a:r>
          </a:p>
          <a:p>
            <a:pPr>
              <a:buFont typeface="Century Gothic" panose="020B0502020202020204" pitchFamily="34" charset="0"/>
              <a:buChar char="X"/>
            </a:pPr>
            <a:r>
              <a:rPr lang="en-GB" dirty="0"/>
              <a:t>Short-sighted funding decisions</a:t>
            </a:r>
          </a:p>
        </p:txBody>
      </p:sp>
    </p:spTree>
    <p:extLst>
      <p:ext uri="{BB962C8B-B14F-4D97-AF65-F5344CB8AC3E}">
        <p14:creationId xmlns:p14="http://schemas.microsoft.com/office/powerpoint/2010/main" val="6967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3F79-D7B7-4992-9529-1BFB7ADAEE3A}"/>
              </a:ext>
            </a:extLst>
          </p:cNvPr>
          <p:cNvSpPr>
            <a:spLocks noGrp="1"/>
          </p:cNvSpPr>
          <p:nvPr>
            <p:ph type="title"/>
          </p:nvPr>
        </p:nvSpPr>
        <p:spPr/>
        <p:txBody>
          <a:bodyPr/>
          <a:lstStyle/>
          <a:p>
            <a:pPr algn="ctr"/>
            <a:r>
              <a:rPr lang="de-DE" dirty="0" err="1"/>
              <a:t>Combating</a:t>
            </a:r>
            <a:r>
              <a:rPr lang="de-DE" dirty="0"/>
              <a:t> Fear, </a:t>
            </a:r>
            <a:r>
              <a:rPr lang="de-DE" dirty="0" err="1"/>
              <a:t>misinformation,and</a:t>
            </a:r>
            <a:r>
              <a:rPr lang="de-DE" dirty="0"/>
              <a:t> </a:t>
            </a:r>
            <a:r>
              <a:rPr lang="de-DE" dirty="0" err="1"/>
              <a:t>inertia</a:t>
            </a:r>
            <a:r>
              <a:rPr lang="de-DE" dirty="0"/>
              <a:t> </a:t>
            </a:r>
            <a:r>
              <a:rPr lang="de-DE" dirty="0" err="1"/>
              <a:t>with</a:t>
            </a:r>
            <a:r>
              <a:rPr lang="de-DE" dirty="0"/>
              <a:t> an </a:t>
            </a:r>
            <a:r>
              <a:rPr lang="de-DE" dirty="0" err="1"/>
              <a:t>injection</a:t>
            </a:r>
            <a:r>
              <a:rPr lang="de-DE" dirty="0"/>
              <a:t> </a:t>
            </a:r>
            <a:r>
              <a:rPr lang="de-DE" dirty="0" err="1"/>
              <a:t>of</a:t>
            </a:r>
            <a:r>
              <a:rPr lang="de-DE" dirty="0"/>
              <a:t> </a:t>
            </a:r>
            <a:r>
              <a:rPr lang="de-DE" dirty="0" err="1"/>
              <a:t>cold</a:t>
            </a:r>
            <a:r>
              <a:rPr lang="de-DE" dirty="0"/>
              <a:t>, </a:t>
            </a:r>
            <a:r>
              <a:rPr lang="de-DE" dirty="0" err="1"/>
              <a:t>hard</a:t>
            </a:r>
            <a:r>
              <a:rPr lang="de-DE" dirty="0"/>
              <a:t>, </a:t>
            </a:r>
            <a:r>
              <a:rPr lang="de-DE" dirty="0" err="1"/>
              <a:t>education</a:t>
            </a:r>
            <a:endParaRPr lang="en-GB" dirty="0"/>
          </a:p>
        </p:txBody>
      </p:sp>
      <p:sp>
        <p:nvSpPr>
          <p:cNvPr id="3" name="Text Placeholder 2">
            <a:extLst>
              <a:ext uri="{FF2B5EF4-FFF2-40B4-BE49-F238E27FC236}">
                <a16:creationId xmlns:a16="http://schemas.microsoft.com/office/drawing/2014/main" id="{CFFBB461-001A-4362-8A45-3837B3F009FD}"/>
              </a:ext>
            </a:extLst>
          </p:cNvPr>
          <p:cNvSpPr>
            <a:spLocks noGrp="1"/>
          </p:cNvSpPr>
          <p:nvPr>
            <p:ph type="body" idx="1"/>
          </p:nvPr>
        </p:nvSpPr>
        <p:spPr/>
        <p:txBody>
          <a:bodyPr/>
          <a:lstStyle/>
          <a:p>
            <a:r>
              <a:rPr lang="de-DE" dirty="0" err="1"/>
              <a:t>Did</a:t>
            </a:r>
            <a:r>
              <a:rPr lang="de-DE" dirty="0"/>
              <a:t> </a:t>
            </a:r>
            <a:r>
              <a:rPr lang="de-DE" dirty="0" err="1"/>
              <a:t>someone</a:t>
            </a:r>
            <a:r>
              <a:rPr lang="de-DE" dirty="0"/>
              <a:t> </a:t>
            </a:r>
            <a:r>
              <a:rPr lang="de-DE" dirty="0" err="1"/>
              <a:t>say</a:t>
            </a:r>
            <a:r>
              <a:rPr lang="de-DE" dirty="0"/>
              <a:t> Open Science MOOC?</a:t>
            </a:r>
            <a:endParaRPr lang="en-GB" dirty="0"/>
          </a:p>
        </p:txBody>
      </p:sp>
    </p:spTree>
    <p:extLst>
      <p:ext uri="{BB962C8B-B14F-4D97-AF65-F5344CB8AC3E}">
        <p14:creationId xmlns:p14="http://schemas.microsoft.com/office/powerpoint/2010/main" val="343719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253</TotalTime>
  <Words>944</Words>
  <Application>Microsoft Office PowerPoint</Application>
  <PresentationFormat>Widescreen</PresentationFormat>
  <Paragraphs>172</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Century Gothic</vt:lpstr>
      <vt:lpstr>Helvetica Neue</vt:lpstr>
      <vt:lpstr>Lato</vt:lpstr>
      <vt:lpstr>Open Sans</vt:lpstr>
      <vt:lpstr>Wingdings</vt:lpstr>
      <vt:lpstr>Vapor Trail</vt:lpstr>
      <vt:lpstr>An Open science education crisis (and how to solve it)</vt:lpstr>
      <vt:lpstr>What is open science?</vt:lpstr>
      <vt:lpstr>Open Science principles</vt:lpstr>
      <vt:lpstr>PowerPoint Presentation</vt:lpstr>
      <vt:lpstr>Barriers to open science</vt:lpstr>
      <vt:lpstr>The big one</vt:lpstr>
      <vt:lpstr>Values in open science</vt:lpstr>
      <vt:lpstr>Social and environmental factors</vt:lpstr>
      <vt:lpstr>Combating Fear, misinformation,and inertia with an injection of cold, hard, education</vt:lpstr>
      <vt:lpstr>PowerPoint Presentation</vt:lpstr>
      <vt:lpstr>PowerPoint Presentation</vt:lpstr>
      <vt:lpstr>In my country there is problem...</vt:lpstr>
      <vt:lpstr>Attitudes vs practice</vt:lpstr>
      <vt:lpstr>An OA education crisis</vt:lpstr>
      <vt:lpstr>PowerPoint Presentation</vt:lpstr>
      <vt:lpstr>What it all comes down to</vt:lpstr>
      <vt:lpstr>It is time to change the conversation</vt:lpstr>
      <vt:lpstr>Being unconventional can help you succeed</vt:lpstr>
      <vt:lpstr>Open Access boosts your citations</vt:lpstr>
      <vt:lpstr>Open DATA boosts your citations</vt:lpstr>
      <vt:lpstr>PowerPoint Presentation</vt:lpstr>
      <vt:lpstr>PowerPoint Presentation</vt:lpstr>
      <vt:lpstr>PowerPoint Presentation</vt:lpstr>
      <vt:lpstr>Homework</vt:lpstr>
      <vt:lpstr>PowerPoint Presentation</vt:lpstr>
      <vt:lpstr>PowerPoint Presentation</vt:lpstr>
      <vt:lpstr>What do we need to change the culture?</vt:lpstr>
      <vt:lpstr>Enter the mooc-ateers</vt:lpstr>
      <vt:lpstr>PowerPoint Presentation</vt:lpstr>
      <vt:lpstr>Ten core modules</vt:lpstr>
      <vt:lpstr>Where are we at now?</vt:lpstr>
      <vt:lpstr>Pilot module production</vt:lpstr>
      <vt:lpstr>Github all the things</vt:lpstr>
      <vt:lpstr>Partners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Open science education crisis</dc:title>
  <dc:creator>jon tennant</dc:creator>
  <cp:lastModifiedBy>jon tennant</cp:lastModifiedBy>
  <cp:revision>97</cp:revision>
  <dcterms:created xsi:type="dcterms:W3CDTF">2018-04-20T08:19:46Z</dcterms:created>
  <dcterms:modified xsi:type="dcterms:W3CDTF">2018-04-20T12:34:20Z</dcterms:modified>
</cp:coreProperties>
</file>